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3" r:id="rId4"/>
    <p:sldId id="258"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59" r:id="rId21"/>
    <p:sldId id="260" r:id="rId22"/>
    <p:sldId id="261" r:id="rId23"/>
    <p:sldId id="284" r:id="rId24"/>
    <p:sldId id="285" r:id="rId25"/>
    <p:sldId id="262" r:id="rId26"/>
    <p:sldId id="263" r:id="rId27"/>
    <p:sldId id="264" r:id="rId28"/>
    <p:sldId id="265" r:id="rId29"/>
    <p:sldId id="266" r:id="rId30"/>
    <p:sldId id="267" r:id="rId3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84" y="-1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3A724CAA-57DF-49D4-8216-EEAEF621E078}" type="datetimeFigureOut">
              <a:rPr lang="ru-RU"/>
              <a:pPr>
                <a:defRPr/>
              </a:pPr>
              <a:t>01.01.2005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7A5664A-566B-4BC8-A710-A2AB10C99F9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F415C4B-1201-44DB-BC1A-6721D2B6D9F4}" type="datetimeFigureOut">
              <a:rPr lang="ru-RU"/>
              <a:pPr>
                <a:defRPr/>
              </a:pPr>
              <a:t>01.01.2005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2E66A82-AAC3-47E3-9ADC-79F7992B94E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63D7B07E-B458-44C7-B186-3E8CAFD28A63}" type="datetimeFigureOut">
              <a:rPr lang="ru-RU"/>
              <a:pPr>
                <a:defRPr/>
              </a:pPr>
              <a:t>01.01.2005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2C9EAC9-ADFD-434F-BA7E-AA2542B3DA07}"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62B1409-4E60-4E42-86B8-568DDB3D4361}" type="datetimeFigureOut">
              <a:rPr lang="ru-RU"/>
              <a:pPr>
                <a:defRPr/>
              </a:pPr>
              <a:t>01.01.2005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4DD4FC9-4BF6-47CB-B7DE-D2A7C988A65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74254411-99BD-470C-9F55-279DD27743A9}" type="datetimeFigureOut">
              <a:rPr lang="ru-RU"/>
              <a:pPr>
                <a:defRPr/>
              </a:pPr>
              <a:t>01.01.2005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505A66D8-0D60-4178-9329-9EE8D88BCAC2}"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E5C3149F-152D-4999-9BD6-4D816E85A9B0}" type="datetimeFigureOut">
              <a:rPr lang="ru-RU"/>
              <a:pPr>
                <a:defRPr/>
              </a:pPr>
              <a:t>01.01.2005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59ABE0DA-BF61-486D-B483-FF9F9CC72254}"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662348F-F703-480B-8BCE-C2E33FF835B3}" type="datetimeFigureOut">
              <a:rPr lang="ru-RU"/>
              <a:pPr>
                <a:defRPr/>
              </a:pPr>
              <a:t>01.01.2005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9B17BDA3-A18D-484E-BE60-A2C34C36936C}"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0493C6D-483D-4531-815C-4584B10171D3}" type="datetimeFigureOut">
              <a:rPr lang="ru-RU"/>
              <a:pPr>
                <a:defRPr/>
              </a:pPr>
              <a:t>01.01.2005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C828129-C1D1-439D-841C-09AFBCADF2C3}"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1B2600B-4F7E-4B69-BAC1-830E7020804C}" type="datetimeFigureOut">
              <a:rPr lang="ru-RU"/>
              <a:pPr>
                <a:defRPr/>
              </a:pPr>
              <a:t>01.01.2005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3351640-9E0D-4880-888D-60850F8B16A5}"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9856DB1-FF09-47B0-9A0C-06A4FD60427A}" type="datetimeFigureOut">
              <a:rPr lang="ru-RU"/>
              <a:pPr>
                <a:defRPr/>
              </a:pPr>
              <a:t>01.01.2005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59F2D68-2791-4C30-B78E-99F698782534}"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D060B59-74EA-4F1F-B678-D0B4C1A1E20B}" type="datetimeFigureOut">
              <a:rPr lang="ru-RU"/>
              <a:pPr>
                <a:defRPr/>
              </a:pPr>
              <a:t>01.01.2005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E2A59FA-5159-4486-A0FC-E19FC9429A0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5590897-86E6-4180-99AB-E8EBF8E92FE8}" type="datetimeFigureOut">
              <a:rPr lang="ru-RU"/>
              <a:pPr>
                <a:defRPr/>
              </a:pPr>
              <a:t>01.01.2005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A9193CC-1F67-4A30-8632-ECF797A765D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43000"/>
            <a:ext cx="7772400" cy="2457450"/>
          </a:xfrm>
        </p:spPr>
        <p:style>
          <a:lnRef idx="3">
            <a:schemeClr val="lt1"/>
          </a:lnRef>
          <a:fillRef idx="1">
            <a:schemeClr val="accent2"/>
          </a:fillRef>
          <a:effectRef idx="1">
            <a:schemeClr val="accent2"/>
          </a:effectRef>
          <a:fontRef idx="minor">
            <a:schemeClr val="lt1"/>
          </a:fontRef>
        </p:style>
        <p:txBody>
          <a:bodyPr>
            <a:normAutofit/>
          </a:bodyPr>
          <a:lstStyle/>
          <a:p>
            <a:pPr eaLnBrk="1" hangingPunct="1"/>
            <a:r>
              <a:rPr lang="ru-RU" b="1" smtClean="0">
                <a:solidFill>
                  <a:srgbClr val="FFFFFF"/>
                </a:solidFill>
              </a:rPr>
              <a:t>Жанры публицистического стиля. </a:t>
            </a:r>
            <a:r>
              <a:rPr lang="ru-RU" smtClean="0">
                <a:solidFill>
                  <a:srgbClr val="FFFFFF"/>
                </a:solidFill>
              </a:rPr>
              <a:t/>
            </a:r>
            <a:br>
              <a:rPr lang="ru-RU" smtClean="0">
                <a:solidFill>
                  <a:srgbClr val="FFFFFF"/>
                </a:solidFill>
              </a:rPr>
            </a:br>
            <a:endParaRPr lang="ru-RU" smtClean="0">
              <a:solidFill>
                <a:srgbClr val="FFFFFF"/>
              </a:solidFill>
            </a:endParaRPr>
          </a:p>
        </p:txBody>
      </p:sp>
      <p:sp>
        <p:nvSpPr>
          <p:cNvPr id="3" name="Подзаголовок 2"/>
          <p:cNvSpPr>
            <a:spLocks noGrp="1"/>
          </p:cNvSpPr>
          <p:nvPr>
            <p:ph type="subTitle" idx="1"/>
          </p:nvPr>
        </p:nvSpPr>
        <p:spPr>
          <a:xfrm>
            <a:off x="5286375" y="3886200"/>
            <a:ext cx="2486025" cy="900113"/>
          </a:xfrm>
        </p:spPr>
        <p:style>
          <a:lnRef idx="1">
            <a:schemeClr val="accent2"/>
          </a:lnRef>
          <a:fillRef idx="2">
            <a:schemeClr val="accent2"/>
          </a:fillRef>
          <a:effectRef idx="1">
            <a:schemeClr val="accent2"/>
          </a:effectRef>
          <a:fontRef idx="minor">
            <a:schemeClr val="dk1"/>
          </a:fontRef>
        </p:style>
        <p:txBody>
          <a:bodyPr rtlCol="0">
            <a:normAutofit/>
          </a:bodyPr>
          <a:lstStyle/>
          <a:p>
            <a:pPr eaLnBrk="1" fontAlgn="auto" hangingPunct="1">
              <a:spcAft>
                <a:spcPts val="0"/>
              </a:spcAft>
              <a:buFont typeface="Arial" pitchFamily="34" charset="0"/>
              <a:buNone/>
              <a:defRPr/>
            </a:pPr>
            <a:r>
              <a:rPr lang="ru-RU" b="1" dirty="0" smtClean="0">
                <a:solidFill>
                  <a:srgbClr val="FF0000"/>
                </a:solidFill>
              </a:rPr>
              <a:t>11 класс</a:t>
            </a:r>
            <a:endParaRPr lang="ru-RU" b="1" dirty="0">
              <a:solidFill>
                <a:srgbClr val="FF0000"/>
              </a:solidFill>
            </a:endParaRPr>
          </a:p>
        </p:txBody>
      </p:sp>
      <p:pic>
        <p:nvPicPr>
          <p:cNvPr id="1026" name="Picture 2"/>
          <p:cNvPicPr>
            <a:picLocks noChangeAspect="1" noChangeArrowheads="1"/>
          </p:cNvPicPr>
          <p:nvPr/>
        </p:nvPicPr>
        <p:blipFill>
          <a:blip r:embed="rId2"/>
          <a:srcRect/>
          <a:stretch>
            <a:fillRect/>
          </a:stretch>
        </p:blipFill>
        <p:spPr bwMode="auto">
          <a:xfrm>
            <a:off x="500063" y="3929063"/>
            <a:ext cx="3643312" cy="2714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p:cTn id="25" dur="500" decel="50000" fill="hold">
                                          <p:stCondLst>
                                            <p:cond delay="0"/>
                                          </p:stCondLst>
                                        </p:cTn>
                                        <p:tgtEl>
                                          <p:spTgt spid="1026"/>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1026"/>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1026"/>
                                        </p:tgtEl>
                                        <p:attrNameLst>
                                          <p:attrName>ppt_w</p:attrName>
                                        </p:attrNameLst>
                                      </p:cBhvr>
                                      <p:tavLst>
                                        <p:tav tm="0">
                                          <p:val>
                                            <p:strVal val="#ppt_w*.05"/>
                                          </p:val>
                                        </p:tav>
                                        <p:tav tm="100000">
                                          <p:val>
                                            <p:strVal val="#ppt_w"/>
                                          </p:val>
                                        </p:tav>
                                      </p:tavLst>
                                    </p:anim>
                                    <p:anim calcmode="lin" valueType="num">
                                      <p:cBhvr>
                                        <p:cTn id="28" dur="1000" fill="hold"/>
                                        <p:tgtEl>
                                          <p:spTgt spid="1026"/>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1026"/>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1026"/>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1026"/>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2286000" y="4500563"/>
            <a:ext cx="4572000" cy="461962"/>
          </a:xfrm>
          <a:prstGeom prst="rect">
            <a:avLst/>
          </a:prstGeom>
          <a:noFill/>
          <a:ln w="9525">
            <a:noFill/>
            <a:miter lim="800000"/>
            <a:headEnd/>
            <a:tailEnd/>
          </a:ln>
        </p:spPr>
        <p:txBody>
          <a:bodyPr>
            <a:spAutoFit/>
          </a:bodyPr>
          <a:lstStyle/>
          <a:p>
            <a:r>
              <a:rPr lang="ru-RU" i="1">
                <a:latin typeface="Calibri" pitchFamily="34" charset="0"/>
              </a:rPr>
              <a:t> </a:t>
            </a:r>
            <a:r>
              <a:rPr lang="ru-RU" sz="2400" b="1" i="1">
                <a:latin typeface="Calibri" pitchFamily="34" charset="0"/>
              </a:rPr>
              <a:t>(Заметка, статья, репортаж.)</a:t>
            </a:r>
            <a:endParaRPr lang="ru-RU" sz="2400" b="1">
              <a:latin typeface="Calibri" pitchFamily="34" charset="0"/>
            </a:endParaRPr>
          </a:p>
        </p:txBody>
      </p:sp>
      <p:sp>
        <p:nvSpPr>
          <p:cNvPr id="3" name="Прямоугольник 2"/>
          <p:cNvSpPr>
            <a:spLocks noChangeArrowheads="1"/>
          </p:cNvSpPr>
          <p:nvPr/>
        </p:nvSpPr>
        <p:spPr bwMode="auto">
          <a:xfrm>
            <a:off x="500063" y="857250"/>
            <a:ext cx="8358187" cy="954088"/>
          </a:xfrm>
          <a:prstGeom prst="rect">
            <a:avLst/>
          </a:prstGeom>
          <a:noFill/>
          <a:ln w="9525">
            <a:noFill/>
            <a:miter lim="800000"/>
            <a:headEnd/>
            <a:tailEnd/>
          </a:ln>
        </p:spPr>
        <p:txBody>
          <a:bodyPr>
            <a:spAutoFit/>
          </a:bodyPr>
          <a:lstStyle/>
          <a:p>
            <a:r>
              <a:rPr lang="ru-RU" sz="2800" b="1">
                <a:latin typeface="Calibri" pitchFamily="34" charset="0"/>
              </a:rPr>
              <a:t>Назовите характерные признаки публицистического стиля.</a:t>
            </a:r>
          </a:p>
        </p:txBody>
      </p:sp>
      <p:sp>
        <p:nvSpPr>
          <p:cNvPr id="4" name="Прямоугольник 3"/>
          <p:cNvSpPr>
            <a:spLocks noChangeArrowheads="1"/>
          </p:cNvSpPr>
          <p:nvPr/>
        </p:nvSpPr>
        <p:spPr bwMode="auto">
          <a:xfrm>
            <a:off x="571500" y="2000250"/>
            <a:ext cx="8143875" cy="954088"/>
          </a:xfrm>
          <a:prstGeom prst="rect">
            <a:avLst/>
          </a:prstGeom>
          <a:noFill/>
          <a:ln w="9525">
            <a:noFill/>
            <a:miter lim="800000"/>
            <a:headEnd/>
            <a:tailEnd/>
          </a:ln>
        </p:spPr>
        <p:txBody>
          <a:bodyPr>
            <a:spAutoFit/>
          </a:bodyPr>
          <a:lstStyle/>
          <a:p>
            <a:r>
              <a:rPr lang="ru-RU" sz="2800" b="1">
                <a:latin typeface="Calibri" pitchFamily="34" charset="0"/>
              </a:rPr>
              <a:t>Что общего у публицистического стиля с художественным?</a:t>
            </a:r>
          </a:p>
        </p:txBody>
      </p:sp>
      <p:sp>
        <p:nvSpPr>
          <p:cNvPr id="5" name="Прямоугольник 4"/>
          <p:cNvSpPr>
            <a:spLocks noChangeArrowheads="1"/>
          </p:cNvSpPr>
          <p:nvPr/>
        </p:nvSpPr>
        <p:spPr bwMode="auto">
          <a:xfrm>
            <a:off x="642938" y="3105150"/>
            <a:ext cx="8001000" cy="954088"/>
          </a:xfrm>
          <a:prstGeom prst="rect">
            <a:avLst/>
          </a:prstGeom>
          <a:noFill/>
          <a:ln w="9525">
            <a:noFill/>
            <a:miter lim="800000"/>
            <a:headEnd/>
            <a:tailEnd/>
          </a:ln>
        </p:spPr>
        <p:txBody>
          <a:bodyPr>
            <a:spAutoFit/>
          </a:bodyPr>
          <a:lstStyle/>
          <a:p>
            <a:r>
              <a:rPr lang="ru-RU" sz="2800" b="1">
                <a:latin typeface="Calibri" pitchFamily="34" charset="0"/>
              </a:rPr>
              <a:t>Какие жанры публицистического стиля вы знаете?</a:t>
            </a:r>
          </a:p>
        </p:txBody>
      </p:sp>
      <p:pic>
        <p:nvPicPr>
          <p:cNvPr id="2050" name="Picture 2"/>
          <p:cNvPicPr>
            <a:picLocks noChangeAspect="1" noChangeArrowheads="1"/>
          </p:cNvPicPr>
          <p:nvPr/>
        </p:nvPicPr>
        <p:blipFill>
          <a:blip r:embed="rId2"/>
          <a:srcRect/>
          <a:stretch>
            <a:fillRect/>
          </a:stretch>
        </p:blipFill>
        <p:spPr bwMode="auto">
          <a:xfrm>
            <a:off x="571500" y="4357688"/>
            <a:ext cx="1571625" cy="2357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 calcmode="lin" valueType="num">
                                      <p:cBhvr>
                                        <p:cTn id="31" dur="500" decel="50000" fill="hold">
                                          <p:stCondLst>
                                            <p:cond delay="0"/>
                                          </p:stCondLst>
                                        </p:cTn>
                                        <p:tgtEl>
                                          <p:spTgt spid="205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205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2050"/>
                                        </p:tgtEl>
                                        <p:attrNameLst>
                                          <p:attrName>ppt_w</p:attrName>
                                        </p:attrNameLst>
                                      </p:cBhvr>
                                      <p:tavLst>
                                        <p:tav tm="0">
                                          <p:val>
                                            <p:strVal val="#ppt_w*.05"/>
                                          </p:val>
                                        </p:tav>
                                        <p:tav tm="100000">
                                          <p:val>
                                            <p:strVal val="#ppt_w"/>
                                          </p:val>
                                        </p:tav>
                                      </p:tavLst>
                                    </p:anim>
                                    <p:anim calcmode="lin" valueType="num">
                                      <p:cBhvr>
                                        <p:cTn id="34" dur="1000" fill="hold"/>
                                        <p:tgtEl>
                                          <p:spTgt spid="205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205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205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205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2050"/>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p:txBody>
          <a:bodyPr anchor="b">
            <a:normAutofit/>
          </a:bodyPr>
          <a:lstStyle/>
          <a:p>
            <a:pPr eaLnBrk="1" hangingPunct="1"/>
            <a:r>
              <a:rPr lang="ru-RU" sz="4100" b="1" smtClean="0">
                <a:solidFill>
                  <a:srgbClr val="FF0000"/>
                </a:solidFill>
              </a:rPr>
              <a:t>ЖАНР</a:t>
            </a:r>
            <a:endParaRPr lang="ru-RU" sz="4000" smtClean="0"/>
          </a:p>
        </p:txBody>
      </p:sp>
      <p:sp>
        <p:nvSpPr>
          <p:cNvPr id="40963" name="Содержимое 2"/>
          <p:cNvSpPr>
            <a:spLocks noGrp="1"/>
          </p:cNvSpPr>
          <p:nvPr>
            <p:ph sz="quarter" idx="4294967295"/>
          </p:nvPr>
        </p:nvSpPr>
        <p:spPr>
          <a:xfrm>
            <a:off x="457200" y="1125538"/>
            <a:ext cx="8229600" cy="5000625"/>
          </a:xfrm>
        </p:spPr>
        <p:txBody>
          <a:bodyPr/>
          <a:lstStyle/>
          <a:p>
            <a:pPr marL="273050" indent="-273050" algn="ctr" eaLnBrk="1" hangingPunct="1">
              <a:buFont typeface="Arial" charset="0"/>
              <a:buNone/>
            </a:pPr>
            <a:r>
              <a:rPr lang="ru-RU" sz="6000" b="1" smtClean="0"/>
              <a:t>Под </a:t>
            </a:r>
            <a:r>
              <a:rPr lang="ru-RU" sz="6000" b="1" smtClean="0">
                <a:solidFill>
                  <a:srgbClr val="FF0000"/>
                </a:solidFill>
              </a:rPr>
              <a:t>жанром </a:t>
            </a:r>
            <a:r>
              <a:rPr lang="ru-RU" sz="6000" b="1" smtClean="0"/>
              <a:t>подразумевается исторически сложившийся и развивающийся тип произведения</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3286125"/>
            <a:ext cx="7715250" cy="304641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spAutoFit/>
          </a:bodyPr>
          <a:lstStyle/>
          <a:p>
            <a:pPr>
              <a:defRPr/>
            </a:pPr>
            <a:r>
              <a:rPr lang="ru-RU" sz="2400" b="1">
                <a:solidFill>
                  <a:schemeClr val="tx1"/>
                </a:solidFill>
                <a:ea typeface="Times New Roman" pitchFamily="18" charset="0"/>
                <a:cs typeface="Arial" charset="0"/>
              </a:rPr>
              <a:t>Так же как и беллетристика, публицистика тематически неисчерпаема, огромен ее жанровый диапазон. К жанрам публицистического стиля</a:t>
            </a:r>
            <a:r>
              <a:rPr lang="ru-RU" sz="2400" b="1">
                <a:solidFill>
                  <a:schemeClr val="tx1"/>
                </a:solidFill>
                <a:ea typeface="Arial Unicode MS" pitchFamily="34" charset="-128"/>
                <a:cs typeface="Times New Roman" pitchFamily="18" charset="0"/>
              </a:rPr>
              <a:t> можно</a:t>
            </a:r>
            <a:r>
              <a:rPr lang="ru-RU" sz="2400" b="1">
                <a:solidFill>
                  <a:schemeClr val="tx1"/>
                </a:solidFill>
                <a:ea typeface="Times New Roman" pitchFamily="18" charset="0"/>
                <a:cs typeface="Arial" charset="0"/>
              </a:rPr>
              <a:t>  отнести речи адвокатов, ораторов, выступления </a:t>
            </a:r>
            <a:r>
              <a:rPr lang="ru-RU" sz="2400" b="1">
                <a:solidFill>
                  <a:schemeClr val="tx1"/>
                </a:solidFill>
                <a:cs typeface="Times New Roman" pitchFamily="18" charset="0"/>
              </a:rPr>
              <a:t>в печати (статья, заметка, репортаж, фельетон); а также путевой очерк, портретный очерк, эссе. Сегодня мы подробно остановимся на особенностях жанра очерка и его разновидностях.</a:t>
            </a:r>
            <a:endParaRPr lang="ru-RU" sz="2400" b="1">
              <a:solidFill>
                <a:schemeClr val="tx1"/>
              </a:solidFill>
              <a:latin typeface="Arial" charset="0"/>
              <a:cs typeface="Arial" charset="0"/>
            </a:endParaRPr>
          </a:p>
        </p:txBody>
      </p:sp>
      <p:pic>
        <p:nvPicPr>
          <p:cNvPr id="3074" name="Picture 2"/>
          <p:cNvPicPr>
            <a:picLocks noChangeAspect="1" noChangeArrowheads="1"/>
          </p:cNvPicPr>
          <p:nvPr/>
        </p:nvPicPr>
        <p:blipFill>
          <a:blip r:embed="rId2"/>
          <a:srcRect/>
          <a:stretch>
            <a:fillRect/>
          </a:stretch>
        </p:blipFill>
        <p:spPr bwMode="auto">
          <a:xfrm>
            <a:off x="0" y="0"/>
            <a:ext cx="2124075" cy="1428750"/>
          </a:xfrm>
          <a:prstGeom prst="rect">
            <a:avLst/>
          </a:prstGeom>
          <a:noFill/>
          <a:ln w="9525">
            <a:solidFill>
              <a:schemeClr val="accent2"/>
            </a:solidFill>
            <a:miter lim="800000"/>
            <a:headEnd/>
            <a:tailEnd/>
          </a:ln>
        </p:spPr>
      </p:pic>
      <p:sp>
        <p:nvSpPr>
          <p:cNvPr id="4" name="Прямоугольник 3"/>
          <p:cNvSpPr>
            <a:spLocks noChangeArrowheads="1"/>
          </p:cNvSpPr>
          <p:nvPr/>
        </p:nvSpPr>
        <p:spPr bwMode="auto">
          <a:xfrm>
            <a:off x="2286000" y="142875"/>
            <a:ext cx="6500813" cy="2678113"/>
          </a:xfrm>
          <a:prstGeom prst="rect">
            <a:avLst/>
          </a:prstGeom>
          <a:noFill/>
          <a:ln w="9525">
            <a:noFill/>
            <a:miter lim="800000"/>
            <a:headEnd/>
            <a:tailEnd/>
          </a:ln>
        </p:spPr>
        <p:txBody>
          <a:bodyPr>
            <a:spAutoFit/>
          </a:bodyPr>
          <a:lstStyle/>
          <a:p>
            <a:r>
              <a:rPr lang="ru-RU" sz="2400" b="1" i="1">
                <a:solidFill>
                  <a:schemeClr val="tx2"/>
                </a:solidFill>
                <a:latin typeface="Calibri" pitchFamily="34" charset="0"/>
                <a:ea typeface="Times New Roman" pitchFamily="18" charset="0"/>
                <a:cs typeface="Arial" charset="0"/>
              </a:rPr>
              <a:t>Публицистика, которую называют летописью современности, так как она во всей полноте отражает текущую историю, обращена к злободневным проблемам общества - политическим, социальным, бытовым, философским и т. д., близка к художественной литературе.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decel="50000" fill="hold">
                                          <p:stCondLst>
                                            <p:cond delay="0"/>
                                          </p:stCondLst>
                                        </p:cTn>
                                        <p:tgtEl>
                                          <p:spTgt spid="307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07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074"/>
                                        </p:tgtEl>
                                        <p:attrNameLst>
                                          <p:attrName>ppt_w</p:attrName>
                                        </p:attrNameLst>
                                      </p:cBhvr>
                                      <p:tavLst>
                                        <p:tav tm="0">
                                          <p:val>
                                            <p:strVal val="#ppt_w*.05"/>
                                          </p:val>
                                        </p:tav>
                                        <p:tav tm="100000">
                                          <p:val>
                                            <p:strVal val="#ppt_w"/>
                                          </p:val>
                                        </p:tav>
                                      </p:tavLst>
                                    </p:anim>
                                    <p:anim calcmode="lin" valueType="num">
                                      <p:cBhvr>
                                        <p:cTn id="10" dur="1000" fill="hold"/>
                                        <p:tgtEl>
                                          <p:spTgt spid="307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07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07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07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edge">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grpId="0" nodeType="clickEffect">
                                  <p:stCondLst>
                                    <p:cond delay="0"/>
                                  </p:stCondLst>
                                  <p:childTnLst>
                                    <p:set>
                                      <p:cBhvr>
                                        <p:cTn id="23" dur="1" fill="hold">
                                          <p:stCondLst>
                                            <p:cond delay="0"/>
                                          </p:stCondLst>
                                        </p:cTn>
                                        <p:tgtEl>
                                          <p:spTgt spid="3073"/>
                                        </p:tgtEl>
                                        <p:attrNameLst>
                                          <p:attrName>style.visibility</p:attrName>
                                        </p:attrNameLst>
                                      </p:cBhvr>
                                      <p:to>
                                        <p:strVal val="visible"/>
                                      </p:to>
                                    </p:set>
                                    <p:animEffect transition="in" filter="wedge">
                                      <p:cBhvr>
                                        <p:cTn id="24" dur="2000"/>
                                        <p:tgtEl>
                                          <p:spTgt spid="3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9525" y="0"/>
            <a:ext cx="3267075" cy="2924175"/>
          </a:xfrm>
          <a:prstGeom prst="rect">
            <a:avLst/>
          </a:prstGeom>
          <a:noFill/>
          <a:ln w="9525">
            <a:noFill/>
            <a:miter lim="800000"/>
            <a:headEnd/>
            <a:tailEnd/>
          </a:ln>
        </p:spPr>
      </p:pic>
      <p:sp>
        <p:nvSpPr>
          <p:cNvPr id="2" name="Прямоугольник 1"/>
          <p:cNvSpPr>
            <a:spLocks noChangeArrowheads="1"/>
          </p:cNvSpPr>
          <p:nvPr/>
        </p:nvSpPr>
        <p:spPr bwMode="auto">
          <a:xfrm>
            <a:off x="3276600" y="0"/>
            <a:ext cx="5867400" cy="3108325"/>
          </a:xfrm>
          <a:prstGeom prst="rect">
            <a:avLst/>
          </a:prstGeom>
          <a:noFill/>
          <a:ln w="9525">
            <a:noFill/>
            <a:miter lim="800000"/>
            <a:headEnd/>
            <a:tailEnd/>
          </a:ln>
        </p:spPr>
        <p:txBody>
          <a:bodyPr>
            <a:spAutoFit/>
          </a:bodyPr>
          <a:lstStyle/>
          <a:p>
            <a:r>
              <a:rPr lang="ru-RU" sz="2800" b="1">
                <a:solidFill>
                  <a:srgbClr val="FF0000"/>
                </a:solidFill>
                <a:latin typeface="Calibri" pitchFamily="34" charset="0"/>
              </a:rPr>
              <a:t>Слово "эссе" пришло в русский язык из французского и исторически восходит к латинскому слову exagium (взвешивание). Французское еззаi можно буквально перевести словами опыт, проба, попытка, набросок, очерк.</a:t>
            </a:r>
          </a:p>
        </p:txBody>
      </p:sp>
      <p:sp>
        <p:nvSpPr>
          <p:cNvPr id="3" name="Прямоугольник 2"/>
          <p:cNvSpPr>
            <a:spLocks noChangeArrowheads="1"/>
          </p:cNvSpPr>
          <p:nvPr/>
        </p:nvSpPr>
        <p:spPr bwMode="auto">
          <a:xfrm>
            <a:off x="9525" y="3108325"/>
            <a:ext cx="9134475" cy="3046413"/>
          </a:xfrm>
          <a:prstGeom prst="rect">
            <a:avLst/>
          </a:prstGeom>
          <a:noFill/>
          <a:ln w="9525">
            <a:noFill/>
            <a:miter lim="800000"/>
            <a:headEnd/>
            <a:tailEnd/>
          </a:ln>
        </p:spPr>
        <p:txBody>
          <a:bodyPr>
            <a:spAutoFit/>
          </a:bodyPr>
          <a:lstStyle/>
          <a:p>
            <a:r>
              <a:rPr lang="ru-RU" sz="3200" b="1">
                <a:solidFill>
                  <a:srgbClr val="7030A0"/>
                </a:solidFill>
                <a:latin typeface="Calibri" pitchFamily="34" charset="0"/>
              </a:rPr>
              <a:t>Это прозаическое сочинение небольшого объема и свободной композиции, выражающее индивидуальные впечатления и соображения по конкретному поводу или вопросу и заведомо не претендующее на определяющую или исчерпывающую трактовку предмета</a:t>
            </a:r>
            <a:r>
              <a:rPr lang="ru-RU">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28575" y="0"/>
            <a:ext cx="9115425" cy="3540125"/>
          </a:xfrm>
          <a:prstGeom prst="rect">
            <a:avLst/>
          </a:prstGeom>
          <a:noFill/>
          <a:ln w="9525">
            <a:noFill/>
            <a:miter lim="800000"/>
            <a:headEnd/>
            <a:tailEnd/>
          </a:ln>
        </p:spPr>
        <p:txBody>
          <a:bodyPr>
            <a:spAutoFit/>
          </a:bodyPr>
          <a:lstStyle/>
          <a:p>
            <a:r>
              <a:rPr lang="ru-RU" sz="2800" b="1">
                <a:latin typeface="Calibri" pitchFamily="34" charset="0"/>
              </a:rPr>
              <a:t>Основной задачей эссе является донесение информации или объяснение чего-либо. Эссе выполняет эту задачу посредством прямого авторского высказывания, а, значит, в эссе не создаются ни персонажи, ни сюжет. Обычно, эссе предполагает новое, субъективное мнение о какой-либо ситуации и может иметь философский, публицистический, критический, научно - популярный и др. характер.</a:t>
            </a:r>
          </a:p>
        </p:txBody>
      </p:sp>
      <p:pic>
        <p:nvPicPr>
          <p:cNvPr id="2050" name="Picture 2"/>
          <p:cNvPicPr>
            <a:picLocks noChangeAspect="1" noChangeArrowheads="1"/>
          </p:cNvPicPr>
          <p:nvPr/>
        </p:nvPicPr>
        <p:blipFill>
          <a:blip r:embed="rId2"/>
          <a:srcRect/>
          <a:stretch>
            <a:fillRect/>
          </a:stretch>
        </p:blipFill>
        <p:spPr bwMode="auto">
          <a:xfrm>
            <a:off x="34925" y="3716338"/>
            <a:ext cx="3319463" cy="30178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randombar(horizontal)">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3175"/>
            <a:ext cx="2339975" cy="2417763"/>
          </a:xfrm>
          <a:prstGeom prst="rect">
            <a:avLst/>
          </a:prstGeom>
          <a:noFill/>
          <a:ln w="9525">
            <a:noFill/>
            <a:miter lim="800000"/>
            <a:headEnd/>
            <a:tailEnd/>
          </a:ln>
        </p:spPr>
      </p:pic>
      <p:sp>
        <p:nvSpPr>
          <p:cNvPr id="2" name="Прямоугольник 1"/>
          <p:cNvSpPr>
            <a:spLocks noChangeArrowheads="1"/>
          </p:cNvSpPr>
          <p:nvPr/>
        </p:nvSpPr>
        <p:spPr bwMode="auto">
          <a:xfrm>
            <a:off x="2411413" y="476250"/>
            <a:ext cx="6661150" cy="1570038"/>
          </a:xfrm>
          <a:prstGeom prst="rect">
            <a:avLst/>
          </a:prstGeom>
          <a:noFill/>
          <a:ln w="9525">
            <a:noFill/>
            <a:miter lim="800000"/>
            <a:headEnd/>
            <a:tailEnd/>
          </a:ln>
        </p:spPr>
        <p:txBody>
          <a:bodyPr>
            <a:spAutoFit/>
          </a:bodyPr>
          <a:lstStyle/>
          <a:p>
            <a:pPr marL="285750" indent="-285750">
              <a:buFont typeface="Arial" charset="0"/>
              <a:buChar char="•"/>
            </a:pPr>
            <a:r>
              <a:rPr lang="ru-RU" sz="2400" b="1">
                <a:latin typeface="Calibri" pitchFamily="34" charset="0"/>
              </a:rPr>
              <a:t>Наличие конкретной темы или вопроса. </a:t>
            </a:r>
          </a:p>
          <a:p>
            <a:pPr marL="285750" indent="-285750">
              <a:buFont typeface="Arial" charset="0"/>
              <a:buChar char="•"/>
            </a:pPr>
            <a:r>
              <a:rPr lang="ru-RU" sz="2400" b="1">
                <a:latin typeface="Calibri" pitchFamily="34" charset="0"/>
              </a:rPr>
              <a:t>Произведение, посвященное анализу широкого круга проблем, по определению не может быть выполнено в жанре эссе. </a:t>
            </a:r>
          </a:p>
        </p:txBody>
      </p:sp>
      <p:sp>
        <p:nvSpPr>
          <p:cNvPr id="18435" name="Прямоугольник 2"/>
          <p:cNvSpPr>
            <a:spLocks noChangeArrowheads="1"/>
          </p:cNvSpPr>
          <p:nvPr/>
        </p:nvSpPr>
        <p:spPr bwMode="auto">
          <a:xfrm>
            <a:off x="2339975" y="3175"/>
            <a:ext cx="6804025" cy="585788"/>
          </a:xfrm>
          <a:prstGeom prst="rect">
            <a:avLst/>
          </a:prstGeom>
          <a:noFill/>
          <a:ln w="9525">
            <a:noFill/>
            <a:miter lim="800000"/>
            <a:headEnd/>
            <a:tailEnd/>
          </a:ln>
        </p:spPr>
        <p:txBody>
          <a:bodyPr>
            <a:spAutoFit/>
          </a:bodyPr>
          <a:lstStyle/>
          <a:p>
            <a:r>
              <a:rPr lang="ru-RU" sz="3200" b="1">
                <a:solidFill>
                  <a:srgbClr val="7030A0"/>
                </a:solidFill>
                <a:latin typeface="Calibri" pitchFamily="34" charset="0"/>
              </a:rPr>
              <a:t>Некоторые признаки эссе </a:t>
            </a:r>
          </a:p>
        </p:txBody>
      </p:sp>
      <p:sp>
        <p:nvSpPr>
          <p:cNvPr id="4" name="Прямоугольник 3"/>
          <p:cNvSpPr>
            <a:spLocks noChangeArrowheads="1"/>
          </p:cNvSpPr>
          <p:nvPr/>
        </p:nvSpPr>
        <p:spPr bwMode="auto">
          <a:xfrm>
            <a:off x="0" y="2420938"/>
            <a:ext cx="9144000" cy="3786187"/>
          </a:xfrm>
          <a:prstGeom prst="rect">
            <a:avLst/>
          </a:prstGeom>
          <a:noFill/>
          <a:ln w="9525">
            <a:noFill/>
            <a:miter lim="800000"/>
            <a:headEnd/>
            <a:tailEnd/>
          </a:ln>
        </p:spPr>
        <p:txBody>
          <a:bodyPr>
            <a:spAutoFit/>
          </a:bodyPr>
          <a:lstStyle/>
          <a:p>
            <a:pPr marL="285750" indent="-285750">
              <a:buFont typeface="Arial" charset="0"/>
              <a:buChar char="•"/>
            </a:pPr>
            <a:r>
              <a:rPr lang="ru-RU" sz="2400" b="1">
                <a:latin typeface="Calibri" pitchFamily="34" charset="0"/>
              </a:rPr>
              <a:t>Эссе выражает индивидуальные впечатления и соображения по конкретному поводу или вопросу и заведомо не претендует на определяющую или исчерпывающую трактовку предмета. как правило, эссе предполагает новое, субъективно окрашенное слово о чем-либо, такое произведение может иметь философский, историко-биографический, публицистический, литературно-критический, научно- популярный или чисто беллетристический характер. в содержании эссе оцениваются в первую очередь личность автора - его мировоззрение, мысли и чувства.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3276600" cy="3429000"/>
          </a:xfrm>
          <a:prstGeom prst="rect">
            <a:avLst/>
          </a:prstGeom>
          <a:noFill/>
          <a:ln w="9525">
            <a:noFill/>
            <a:miter lim="800000"/>
            <a:headEnd/>
            <a:tailEnd/>
          </a:ln>
        </p:spPr>
      </p:pic>
      <p:sp>
        <p:nvSpPr>
          <p:cNvPr id="2" name="Прямоугольник 1"/>
          <p:cNvSpPr/>
          <p:nvPr/>
        </p:nvSpPr>
        <p:spPr>
          <a:xfrm>
            <a:off x="3294063" y="1120775"/>
            <a:ext cx="5849937" cy="483235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fontAlgn="auto">
              <a:spcBef>
                <a:spcPts val="0"/>
              </a:spcBef>
              <a:spcAft>
                <a:spcPts val="0"/>
              </a:spcAft>
              <a:defRPr/>
            </a:pPr>
            <a:r>
              <a:rPr lang="ru-RU" sz="2800" b="1" dirty="0"/>
              <a:t>Тема эссе должна служить своей цели - побуждать к размышлению. Это может быть спорный тезис, либо известное изречение. Поэтому, формулировка темы эссе обычно содержит в себе вопрос и проблему, например: «Правителями становятся ловкие </a:t>
            </a:r>
            <a:r>
              <a:rPr lang="ru-RU" sz="2800" b="1" dirty="0" err="1"/>
              <a:t>подбиратели</a:t>
            </a:r>
            <a:r>
              <a:rPr lang="ru-RU" sz="2800" b="1" dirty="0"/>
              <a:t> голосов». К. Победоносцев, "Что важнее: пушки или масло?"</a:t>
            </a:r>
          </a:p>
        </p:txBody>
      </p:sp>
      <p:sp>
        <p:nvSpPr>
          <p:cNvPr id="3" name="Прямоугольник 2"/>
          <p:cNvSpPr/>
          <p:nvPr/>
        </p:nvSpPr>
        <p:spPr>
          <a:xfrm>
            <a:off x="3276600" y="0"/>
            <a:ext cx="5867400" cy="6461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fontAlgn="auto">
              <a:spcBef>
                <a:spcPts val="0"/>
              </a:spcBef>
              <a:spcAft>
                <a:spcPts val="0"/>
              </a:spcAft>
              <a:defRPr/>
            </a:pPr>
            <a:r>
              <a:rPr lang="ru-RU" sz="3600" b="1" dirty="0"/>
              <a:t>Тема эссе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randombar(horizont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6804025" y="0"/>
            <a:ext cx="2244725" cy="3284538"/>
          </a:xfrm>
          <a:prstGeom prst="rect">
            <a:avLst/>
          </a:prstGeom>
          <a:noFill/>
          <a:ln w="9525">
            <a:noFill/>
            <a:miter lim="800000"/>
            <a:headEnd/>
            <a:tailEnd/>
          </a:ln>
        </p:spPr>
      </p:pic>
      <p:sp>
        <p:nvSpPr>
          <p:cNvPr id="2" name="Прямоугольник 1"/>
          <p:cNvSpPr/>
          <p:nvPr/>
        </p:nvSpPr>
        <p:spPr>
          <a:xfrm>
            <a:off x="0" y="0"/>
            <a:ext cx="6948488" cy="600233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defRPr/>
            </a:pPr>
            <a:r>
              <a:rPr lang="ru-RU" sz="2400" b="1" dirty="0"/>
              <a:t>В эссе предмет или явление служат словно предлогом для мыслей пишущего. Или писатель ходит кругами вокруг конкретной темы, словно «плетет кружево» или «паутину» повествования. Это качество можно наблюдать, анализируя названия. Часто в них появляется предлог «О», так как заглавие лишь приблизительно отражает содержание работы, или является первоначальной точкой для рассуждений автора, или не связано напрямую с темой эссе. Не случайно и наличие союзов «КАК», «ИЛИ». («О совести», «О природе слова», «Как читать книгу»). Эссе может быть посвящено философским и историческим проблемам, критическим и литературоведческим вопросам, автобиографическим фактам и многому другому.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randombar(horizontal)">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468313" y="2911475"/>
            <a:ext cx="3816350" cy="3024188"/>
          </a:xfrm>
          <a:prstGeom prst="rect">
            <a:avLst/>
          </a:prstGeom>
          <a:noFill/>
          <a:ln w="9525">
            <a:noFill/>
            <a:miter lim="800000"/>
            <a:headEnd/>
            <a:tailEnd/>
          </a:ln>
        </p:spPr>
      </p:pic>
      <p:sp>
        <p:nvSpPr>
          <p:cNvPr id="2" name="Прямоугольник 1"/>
          <p:cNvSpPr>
            <a:spLocks noChangeArrowheads="1"/>
          </p:cNvSpPr>
          <p:nvPr/>
        </p:nvSpPr>
        <p:spPr bwMode="auto">
          <a:xfrm>
            <a:off x="0" y="0"/>
            <a:ext cx="9144000" cy="2308225"/>
          </a:xfrm>
          <a:prstGeom prst="rect">
            <a:avLst/>
          </a:prstGeom>
          <a:noFill/>
          <a:ln w="9525">
            <a:noFill/>
            <a:miter lim="800000"/>
            <a:headEnd/>
            <a:tailEnd/>
          </a:ln>
        </p:spPr>
        <p:txBody>
          <a:bodyPr>
            <a:spAutoFit/>
          </a:bodyPr>
          <a:lstStyle/>
          <a:p>
            <a:r>
              <a:rPr lang="ru-RU" sz="2400" b="1">
                <a:solidFill>
                  <a:srgbClr val="7030A0"/>
                </a:solidFill>
                <a:latin typeface="Calibri" pitchFamily="34" charset="0"/>
              </a:rPr>
              <a:t>Эссе может воплощаться в различные литературные формы: моральную проповедь, статью, дневник, рассказ, исповедь, речь и многие другие. Используя их возможности и пересекая жанровые границы, эссе сохраняет свою жанровую самостоятельность. («Политическая исповедь молодого человека», «Эскиз познания поэта», «Неотправленное письмо певице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wipe(down)">
                                      <p:cBhvr>
                                        <p:cTn id="12" dur="580">
                                          <p:stCondLst>
                                            <p:cond delay="0"/>
                                          </p:stCondLst>
                                        </p:cTn>
                                        <p:tgtEl>
                                          <p:spTgt spid="6146"/>
                                        </p:tgtEl>
                                      </p:cBhvr>
                                    </p:animEffect>
                                    <p:anim calcmode="lin" valueType="num">
                                      <p:cBhvr>
                                        <p:cTn id="13"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18" dur="26">
                                          <p:stCondLst>
                                            <p:cond delay="650"/>
                                          </p:stCondLst>
                                        </p:cTn>
                                        <p:tgtEl>
                                          <p:spTgt spid="6146"/>
                                        </p:tgtEl>
                                      </p:cBhvr>
                                      <p:to x="100000" y="60000"/>
                                    </p:animScale>
                                    <p:animScale>
                                      <p:cBhvr>
                                        <p:cTn id="19" dur="166" decel="50000">
                                          <p:stCondLst>
                                            <p:cond delay="676"/>
                                          </p:stCondLst>
                                        </p:cTn>
                                        <p:tgtEl>
                                          <p:spTgt spid="6146"/>
                                        </p:tgtEl>
                                      </p:cBhvr>
                                      <p:to x="100000" y="100000"/>
                                    </p:animScale>
                                    <p:animScale>
                                      <p:cBhvr>
                                        <p:cTn id="20" dur="26">
                                          <p:stCondLst>
                                            <p:cond delay="1312"/>
                                          </p:stCondLst>
                                        </p:cTn>
                                        <p:tgtEl>
                                          <p:spTgt spid="6146"/>
                                        </p:tgtEl>
                                      </p:cBhvr>
                                      <p:to x="100000" y="80000"/>
                                    </p:animScale>
                                    <p:animScale>
                                      <p:cBhvr>
                                        <p:cTn id="21" dur="166" decel="50000">
                                          <p:stCondLst>
                                            <p:cond delay="1338"/>
                                          </p:stCondLst>
                                        </p:cTn>
                                        <p:tgtEl>
                                          <p:spTgt spid="6146"/>
                                        </p:tgtEl>
                                      </p:cBhvr>
                                      <p:to x="100000" y="100000"/>
                                    </p:animScale>
                                    <p:animScale>
                                      <p:cBhvr>
                                        <p:cTn id="22" dur="26">
                                          <p:stCondLst>
                                            <p:cond delay="1642"/>
                                          </p:stCondLst>
                                        </p:cTn>
                                        <p:tgtEl>
                                          <p:spTgt spid="6146"/>
                                        </p:tgtEl>
                                      </p:cBhvr>
                                      <p:to x="100000" y="90000"/>
                                    </p:animScale>
                                    <p:animScale>
                                      <p:cBhvr>
                                        <p:cTn id="23" dur="166" decel="50000">
                                          <p:stCondLst>
                                            <p:cond delay="1668"/>
                                          </p:stCondLst>
                                        </p:cTn>
                                        <p:tgtEl>
                                          <p:spTgt spid="6146"/>
                                        </p:tgtEl>
                                      </p:cBhvr>
                                      <p:to x="100000" y="100000"/>
                                    </p:animScale>
                                    <p:animScale>
                                      <p:cBhvr>
                                        <p:cTn id="24" dur="26">
                                          <p:stCondLst>
                                            <p:cond delay="1808"/>
                                          </p:stCondLst>
                                        </p:cTn>
                                        <p:tgtEl>
                                          <p:spTgt spid="6146"/>
                                        </p:tgtEl>
                                      </p:cBhvr>
                                      <p:to x="100000" y="95000"/>
                                    </p:animScale>
                                    <p:animScale>
                                      <p:cBhvr>
                                        <p:cTn id="25" dur="166" decel="50000">
                                          <p:stCondLst>
                                            <p:cond delay="1834"/>
                                          </p:stCondLst>
                                        </p:cTn>
                                        <p:tgtEl>
                                          <p:spTgt spid="61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50" y="620713"/>
            <a:ext cx="9144000" cy="6002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fontAlgn="auto">
              <a:spcBef>
                <a:spcPts val="0"/>
              </a:spcBef>
              <a:spcAft>
                <a:spcPts val="0"/>
              </a:spcAft>
              <a:defRPr/>
            </a:pPr>
            <a:r>
              <a:rPr lang="ru-RU" sz="2400" b="1" dirty="0"/>
              <a:t>1.Титульный лист (используется, в основном, в студенческих эссе).</a:t>
            </a:r>
          </a:p>
          <a:p>
            <a:pPr fontAlgn="auto">
              <a:spcBef>
                <a:spcPts val="0"/>
              </a:spcBef>
              <a:spcAft>
                <a:spcPts val="0"/>
              </a:spcAft>
              <a:defRPr/>
            </a:pPr>
            <a:r>
              <a:rPr lang="ru-RU" sz="2400" b="1" dirty="0"/>
              <a:t> 2. Введение эссе. Суть и обоснование выбранной темы. На этом этапе необходимо сформулировать вопрос, на который будет найден ответ в ходе написания эссе. Кроме того важно определить актуальность темы и термины, необходимые для ее раскрытия </a:t>
            </a:r>
          </a:p>
          <a:p>
            <a:pPr fontAlgn="auto">
              <a:spcBef>
                <a:spcPts val="0"/>
              </a:spcBef>
              <a:spcAft>
                <a:spcPts val="0"/>
              </a:spcAft>
              <a:defRPr/>
            </a:pPr>
            <a:r>
              <a:rPr lang="ru-RU" sz="2400" b="1" dirty="0"/>
              <a:t>3. Основная часть эссе. Изложение ответа на основной вопрос. Данная часть содержит анализ имеющихся данных и аргументацию точки зрения автора. В зависимости от вопроса, анализ можно проводить на основе различных философских категорий, например: причина - следствие, форма - содержание, часть - целое и т.п. Каждый абзац Вашего эссе должен содержать лишь одну законченную мысль. </a:t>
            </a:r>
          </a:p>
          <a:p>
            <a:pPr fontAlgn="auto">
              <a:spcBef>
                <a:spcPts val="0"/>
              </a:spcBef>
              <a:spcAft>
                <a:spcPts val="0"/>
              </a:spcAft>
              <a:defRPr/>
            </a:pPr>
            <a:r>
              <a:rPr lang="ru-RU" sz="2400" b="1" dirty="0"/>
              <a:t>4. Заключение эссе. Суммирование уже сделанных выводов, подведение общих итогов. Кроме того, можно еще раз повторить основные моменты эссе, сделать иллюстрирующую цитату, либо закончить сочинение возвышенными нотками.</a:t>
            </a:r>
          </a:p>
        </p:txBody>
      </p:sp>
      <p:sp>
        <p:nvSpPr>
          <p:cNvPr id="3" name="Прямоугольник 2"/>
          <p:cNvSpPr/>
          <p:nvPr/>
        </p:nvSpPr>
        <p:spPr>
          <a:xfrm>
            <a:off x="2268538" y="0"/>
            <a:ext cx="4103687" cy="5238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ru-RU" sz="2800" b="1" dirty="0"/>
              <a:t>Структура эссе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0" y="473075"/>
            <a:ext cx="9144000" cy="4522788"/>
          </a:xfrm>
          <a:prstGeom prst="rect">
            <a:avLst/>
          </a:prstGeom>
          <a:noFill/>
          <a:ln w="9525">
            <a:noFill/>
            <a:miter lim="800000"/>
            <a:headEnd/>
            <a:tailEnd/>
          </a:ln>
        </p:spPr>
        <p:txBody>
          <a:bodyPr>
            <a:spAutoFit/>
          </a:bodyPr>
          <a:lstStyle/>
          <a:p>
            <a:r>
              <a:rPr lang="ru-RU" sz="2400" b="1">
                <a:latin typeface="Calibri" pitchFamily="34" charset="0"/>
              </a:rPr>
              <a:t>Структура эссе определяется предъявляемыми к нему требованиями: </a:t>
            </a:r>
          </a:p>
          <a:p>
            <a:r>
              <a:rPr lang="ru-RU" sz="2400" b="1">
                <a:latin typeface="Calibri" pitchFamily="34" charset="0"/>
              </a:rPr>
              <a:t>Мысли автора эссе по проблеме излагаются в форме кратких тезисов (Т). </a:t>
            </a:r>
          </a:p>
          <a:p>
            <a:r>
              <a:rPr lang="ru-RU" sz="2400" b="1">
                <a:latin typeface="Calibri" pitchFamily="34" charset="0"/>
              </a:rPr>
              <a:t>Мысль должна быть подкреплена доказательствами - поэтому за тезисом следуют аргументы (А). </a:t>
            </a:r>
          </a:p>
          <a:p>
            <a:r>
              <a:rPr lang="ru-RU" sz="2400" b="1">
                <a:latin typeface="Calibri" pitchFamily="34" charset="0"/>
              </a:rPr>
              <a:t>Аргументы - это факты, явления общественной жизни, события, жизненные ситуации и жизненный опыт, научные доказательства, ссылки на мнение ученых и др. Лучше приводить два аргумента в пользу каждого тезиса: один аргумент кажется неубедительным, три аргумента могут "перегрузить" изложение, выполненное в жанре, ориентированном на краткость и образность.</a:t>
            </a:r>
          </a:p>
        </p:txBody>
      </p:sp>
      <p:sp>
        <p:nvSpPr>
          <p:cNvPr id="3" name="Прямоугольник 2"/>
          <p:cNvSpPr/>
          <p:nvPr/>
        </p:nvSpPr>
        <p:spPr>
          <a:xfrm>
            <a:off x="2987675" y="-1588"/>
            <a:ext cx="2195513" cy="4619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pPr fontAlgn="auto">
              <a:spcBef>
                <a:spcPts val="0"/>
              </a:spcBef>
              <a:spcAft>
                <a:spcPts val="0"/>
              </a:spcAft>
              <a:defRPr/>
            </a:pPr>
            <a:r>
              <a:rPr lang="ru-RU" sz="2400" b="1" dirty="0"/>
              <a:t>Структура эссе </a:t>
            </a:r>
          </a:p>
        </p:txBody>
      </p:sp>
      <p:sp>
        <p:nvSpPr>
          <p:cNvPr id="4" name="Прямоугольник 3"/>
          <p:cNvSpPr>
            <a:spLocks noChangeArrowheads="1"/>
          </p:cNvSpPr>
          <p:nvPr/>
        </p:nvSpPr>
        <p:spPr bwMode="auto">
          <a:xfrm>
            <a:off x="0" y="5195888"/>
            <a:ext cx="9150350" cy="1570037"/>
          </a:xfrm>
          <a:prstGeom prst="rect">
            <a:avLst/>
          </a:prstGeom>
          <a:noFill/>
          <a:ln w="9525">
            <a:noFill/>
            <a:miter lim="800000"/>
            <a:headEnd/>
            <a:tailEnd/>
          </a:ln>
        </p:spPr>
        <p:txBody>
          <a:bodyPr>
            <a:spAutoFit/>
          </a:bodyPr>
          <a:lstStyle/>
          <a:p>
            <a:r>
              <a:rPr lang="ru-RU" sz="2400" b="1">
                <a:solidFill>
                  <a:srgbClr val="D60093"/>
                </a:solidFill>
                <a:latin typeface="Calibri" pitchFamily="34" charset="0"/>
              </a:rPr>
              <a:t>Таким образом, эссе приобретает кольцевую структуру (количество тезисов и аргументов зависит от темы, избранного плана, логики развития мысли): вступление тезис, аргументы заключение.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heel(1)">
                                      <p:cBhvr>
                                        <p:cTn id="25" dur="20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88" y="461963"/>
            <a:ext cx="9144001" cy="4892675"/>
          </a:xfrm>
          <a:prstGeom prst="rect">
            <a:avLst/>
          </a:prstGeom>
        </p:spPr>
        <p:txBody>
          <a:bodyPr>
            <a:spAutoFit/>
          </a:bodyPr>
          <a:lstStyle/>
          <a:p>
            <a:pPr marL="342900" indent="-342900" fontAlgn="auto">
              <a:spcBef>
                <a:spcPts val="0"/>
              </a:spcBef>
              <a:spcAft>
                <a:spcPts val="0"/>
              </a:spcAft>
              <a:buFontTx/>
              <a:buAutoNum type="arabicPeriod"/>
              <a:defRPr/>
            </a:pPr>
            <a:r>
              <a:rPr lang="ru-RU" sz="2400" b="1" dirty="0">
                <a:solidFill>
                  <a:srgbClr val="D60093"/>
                </a:solidFill>
                <a:latin typeface="+mn-lt"/>
              </a:rPr>
              <a:t>Вступление и заключение должны фокусировать внимание на проблеме (во вступлении она ставится, в заключении - резюмируется мнение автора). </a:t>
            </a:r>
          </a:p>
          <a:p>
            <a:pPr marL="342900" indent="-342900" fontAlgn="auto">
              <a:spcBef>
                <a:spcPts val="0"/>
              </a:spcBef>
              <a:spcAft>
                <a:spcPts val="0"/>
              </a:spcAft>
              <a:buFontTx/>
              <a:buAutoNum type="arabicPeriod"/>
              <a:defRPr/>
            </a:pPr>
            <a:r>
              <a:rPr lang="ru-RU" sz="2400" b="1" dirty="0">
                <a:solidFill>
                  <a:srgbClr val="D60093"/>
                </a:solidFill>
                <a:latin typeface="+mn-lt"/>
              </a:rPr>
              <a:t> Необходимо выделение абзацев, красных строк, установление логической связи абзацев: так достигается целостность работы. </a:t>
            </a:r>
          </a:p>
          <a:p>
            <a:pPr marL="342900" indent="-342900" fontAlgn="auto">
              <a:spcBef>
                <a:spcPts val="0"/>
              </a:spcBef>
              <a:spcAft>
                <a:spcPts val="0"/>
              </a:spcAft>
              <a:buFontTx/>
              <a:buAutoNum type="arabicPeriod"/>
              <a:defRPr/>
            </a:pPr>
            <a:r>
              <a:rPr lang="ru-RU" sz="2400" b="1" dirty="0">
                <a:solidFill>
                  <a:srgbClr val="D60093"/>
                </a:solidFill>
                <a:latin typeface="+mn-lt"/>
              </a:rPr>
              <a:t> Стиль изложения: эссе присущи эмоциональность, экспрессивность, художественность. Специалисты полагают, что должный эффект обеспечивают короткие, простые, разнообразные по интонации предложения, умелое использование "самого современного" знака препинания - тире. Впрочем, стиль отражает особенности личности, об этом тоже полезно помнить. </a:t>
            </a:r>
          </a:p>
          <a:p>
            <a:pPr fontAlgn="auto">
              <a:spcBef>
                <a:spcPts val="0"/>
              </a:spcBef>
              <a:spcAft>
                <a:spcPts val="0"/>
              </a:spcAft>
              <a:defRPr/>
            </a:pPr>
            <a:endParaRPr lang="ru-RU" sz="2400" dirty="0">
              <a:latin typeface="+mn-lt"/>
            </a:endParaRPr>
          </a:p>
        </p:txBody>
      </p:sp>
      <p:sp>
        <p:nvSpPr>
          <p:cNvPr id="3" name="Прямоугольник 2"/>
          <p:cNvSpPr/>
          <p:nvPr/>
        </p:nvSpPr>
        <p:spPr>
          <a:xfrm>
            <a:off x="-26988" y="0"/>
            <a:ext cx="9170988" cy="46196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fontAlgn="auto">
              <a:spcBef>
                <a:spcPts val="0"/>
              </a:spcBef>
              <a:spcAft>
                <a:spcPts val="0"/>
              </a:spcAft>
              <a:defRPr/>
            </a:pPr>
            <a:r>
              <a:rPr lang="ru-RU" sz="2400" b="1" dirty="0"/>
              <a:t>При написании эссе важно также учитывать следующие моменты : </a:t>
            </a:r>
          </a:p>
        </p:txBody>
      </p:sp>
      <p:sp>
        <p:nvSpPr>
          <p:cNvPr id="4" name="Прямоугольник 3"/>
          <p:cNvSpPr/>
          <p:nvPr/>
        </p:nvSpPr>
        <p:spPr>
          <a:xfrm>
            <a:off x="4284663" y="4556125"/>
            <a:ext cx="2959100" cy="460375"/>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pPr fontAlgn="auto">
              <a:spcBef>
                <a:spcPts val="0"/>
              </a:spcBef>
              <a:spcAft>
                <a:spcPts val="0"/>
              </a:spcAft>
              <a:defRPr/>
            </a:pPr>
            <a:r>
              <a:rPr lang="ru-RU" sz="2400" b="1" dirty="0"/>
              <a:t>Классификация эссе </a:t>
            </a:r>
          </a:p>
        </p:txBody>
      </p:sp>
      <p:sp>
        <p:nvSpPr>
          <p:cNvPr id="5" name="Прямоугольник 4"/>
          <p:cNvSpPr>
            <a:spLocks noChangeArrowheads="1"/>
          </p:cNvSpPr>
          <p:nvPr/>
        </p:nvSpPr>
        <p:spPr bwMode="auto">
          <a:xfrm>
            <a:off x="-12700" y="5041900"/>
            <a:ext cx="9144000" cy="1816100"/>
          </a:xfrm>
          <a:prstGeom prst="rect">
            <a:avLst/>
          </a:prstGeom>
          <a:noFill/>
          <a:ln w="9525">
            <a:noFill/>
            <a:miter lim="800000"/>
            <a:headEnd/>
            <a:tailEnd/>
          </a:ln>
        </p:spPr>
        <p:txBody>
          <a:bodyPr>
            <a:spAutoFit/>
          </a:bodyPr>
          <a:lstStyle/>
          <a:p>
            <a:r>
              <a:rPr lang="ru-RU" sz="2800" b="1">
                <a:solidFill>
                  <a:srgbClr val="D60093"/>
                </a:solidFill>
                <a:latin typeface="Calibri" pitchFamily="34" charset="0"/>
              </a:rPr>
              <a:t>С точки зрения содержания эссе бывают : философскими, литературно - критическими, историческими, художественными, художественно - публицистическими, духовно - религиозными и др.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38" y="692150"/>
            <a:ext cx="9110662" cy="48323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fontAlgn="auto">
              <a:spcBef>
                <a:spcPts val="0"/>
              </a:spcBef>
              <a:spcAft>
                <a:spcPts val="0"/>
              </a:spcAft>
              <a:defRPr/>
            </a:pPr>
            <a:r>
              <a:rPr lang="ru-RU" sz="2800" b="1" dirty="0"/>
              <a:t>1.Небольшой объем. Каких-либо жестких границ, конечно, не существует. Объем эссе - от трех до семи страниц компьютерного текста. Например, в Гарвардской школе бизнеса часто пишутся эссе всего на двух страницах. В российских университетах допускается эссе до десяти страниц, правда, машинописного текста. </a:t>
            </a:r>
          </a:p>
          <a:p>
            <a:pPr fontAlgn="auto">
              <a:spcBef>
                <a:spcPts val="0"/>
              </a:spcBef>
              <a:spcAft>
                <a:spcPts val="0"/>
              </a:spcAft>
              <a:defRPr/>
            </a:pPr>
            <a:r>
              <a:rPr lang="ru-RU" sz="2800" b="1" dirty="0"/>
              <a:t>2. Конкретная тема и подчеркнуто субъективная ее трактовка. Тема эссе всегда конкретна. Эссе не может содержать много тем или идей (мыслей). Оно отражает только один вариант, одну мысль. И развивает ее. Это ответ на один вопрос.</a:t>
            </a:r>
          </a:p>
        </p:txBody>
      </p:sp>
      <p:sp>
        <p:nvSpPr>
          <p:cNvPr id="3" name="Прямоугольник 2"/>
          <p:cNvSpPr/>
          <p:nvPr/>
        </p:nvSpPr>
        <p:spPr>
          <a:xfrm>
            <a:off x="2843213" y="9525"/>
            <a:ext cx="2511425" cy="5238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pPr fontAlgn="auto">
              <a:spcBef>
                <a:spcPts val="0"/>
              </a:spcBef>
              <a:spcAft>
                <a:spcPts val="0"/>
              </a:spcAft>
              <a:defRPr/>
            </a:pPr>
            <a:r>
              <a:rPr lang="ru-RU" sz="2800" b="1" dirty="0"/>
              <a:t>Признаки эссе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50" y="-4763"/>
            <a:ext cx="9150350" cy="65563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fontAlgn="auto">
              <a:spcBef>
                <a:spcPts val="0"/>
              </a:spcBef>
              <a:spcAft>
                <a:spcPts val="0"/>
              </a:spcAft>
              <a:defRPr/>
            </a:pPr>
            <a:r>
              <a:rPr lang="ru-RU" sz="2800" b="1" dirty="0"/>
              <a:t>3. Свободная композиция - важная особенность эссе. Исследователи отмечают, что эссе по своей природе устроено так, что не терпит никаких формальных рамок. Оно нередко строится вопреки законам логики, подчиняется произвольным ассоциациям, руководствуется принципом "Всё наоборот". </a:t>
            </a:r>
          </a:p>
          <a:p>
            <a:pPr fontAlgn="auto">
              <a:spcBef>
                <a:spcPts val="0"/>
              </a:spcBef>
              <a:spcAft>
                <a:spcPts val="0"/>
              </a:spcAft>
              <a:defRPr/>
            </a:pPr>
            <a:r>
              <a:rPr lang="ru-RU" sz="2800" b="1" dirty="0"/>
              <a:t>4. Непринужденность повествования. Автору эссе важно установить доверительный стиль общения с читателем; чтобы быть понятым, он избегает намеренно усложненных, неясных, излишне строгих построений. Исследователи отмечают, что хорошее эссе может написать только тот, кто свободно владеет темой, видит ее с различных сторон и готов предъявить читателю не исчерпывающий, но многоаспектный взгляд на явление, ставшее отправной точкой его размышлений.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8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fontAlgn="auto">
              <a:spcBef>
                <a:spcPts val="0"/>
              </a:spcBef>
              <a:spcAft>
                <a:spcPts val="0"/>
              </a:spcAft>
              <a:defRPr/>
            </a:pPr>
            <a:r>
              <a:rPr lang="ru-RU" sz="2800" b="1" dirty="0"/>
              <a:t>5. Склонность к парадоксам. Эссе призвано удивить читателя (слушателя) - это, по мнению многих исследователей, его обязательное качество. Отправной точкой для размышлений, воплощенных в эссе, нередко является афористическое, яркое высказывание или парадоксальное определение, буквально сталкивающее на первый взгляд бесспорные, но взаимоисключающие друг друга утверждения, характеристики, тезисы. </a:t>
            </a:r>
          </a:p>
          <a:p>
            <a:pPr fontAlgn="auto">
              <a:spcBef>
                <a:spcPts val="0"/>
              </a:spcBef>
              <a:spcAft>
                <a:spcPts val="0"/>
              </a:spcAft>
              <a:defRPr/>
            </a:pPr>
            <a:r>
              <a:rPr lang="ru-RU" sz="2800" b="1" dirty="0"/>
              <a:t>6. Внутреннее смысловое единство. Возможно, это один из парадоксов жанра. Свободное по композиции, ориентированное на субъективность, эссе вместе с тем обладает внутренним смысловым единством, т.е. согласованностью ключевых тезисов и утверждений, внутренней гармонией аргументов и ассоциаций, непротиворечивостью тех суждений, в которых выражена личностная позиция автора.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8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fontAlgn="auto">
              <a:spcBef>
                <a:spcPts val="0"/>
              </a:spcBef>
              <a:spcAft>
                <a:spcPts val="0"/>
              </a:spcAft>
              <a:defRPr/>
            </a:pPr>
            <a:r>
              <a:rPr lang="ru-RU" sz="3200" b="1" dirty="0"/>
              <a:t>7. Ориентация на разговорную речь. В то же время необходимо избегать употребления в эссе сленга, шаблонных фраз, сокращения слов, чересчур легкомысленного тона. Язык, употребляемый при написании эссе, должен восприниматься серьезно. Итак, при написании эссе важно определить (уяснить) его тему, определить желаемый объем и цели каждого параграфа. Начните с главной идеи или яркой фразы. Задача - сразу захватить внимание читателя (слушателя). Здесь часто применяется сравнительная аллегория, когда неожиданный факт или событие связывается с основной темой эссе</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2124075" y="1412875"/>
            <a:ext cx="6804025" cy="4524375"/>
          </a:xfrm>
          <a:prstGeom prst="rect">
            <a:avLst/>
          </a:prstGeom>
          <a:noFill/>
          <a:ln w="9525">
            <a:noFill/>
            <a:miter lim="800000"/>
            <a:headEnd/>
            <a:tailEnd/>
          </a:ln>
        </p:spPr>
        <p:txBody>
          <a:bodyPr>
            <a:spAutoFit/>
          </a:bodyPr>
          <a:lstStyle/>
          <a:p>
            <a:r>
              <a:rPr lang="ru-RU" sz="2400" b="1">
                <a:solidFill>
                  <a:srgbClr val="D60093"/>
                </a:solidFill>
                <a:latin typeface="Calibri" pitchFamily="34" charset="0"/>
              </a:rPr>
              <a:t>1.Обязательным формальным требование данной работы является заголовок. Остальное: содержание, способ изложения мыслей, постановка проблемы, формулирование выводов и т.д. - пишется по усмотрению автора. </a:t>
            </a:r>
          </a:p>
          <a:p>
            <a:r>
              <a:rPr lang="ru-RU" sz="2400" b="1">
                <a:solidFill>
                  <a:srgbClr val="D60093"/>
                </a:solidFill>
                <a:latin typeface="Calibri" pitchFamily="34" charset="0"/>
              </a:rPr>
              <a:t>2. Главным требованием содержательного характера является высказывание взгляда автора на рассматриваемую проблему. Здесь возможны варианты: сопоставление уже известных точек зрения и мнения пишущего или только выражение субъективных мыслей автора по рассматриваемому вопросу.</a:t>
            </a:r>
          </a:p>
        </p:txBody>
      </p:sp>
      <p:pic>
        <p:nvPicPr>
          <p:cNvPr id="7170" name="Picture 2"/>
          <p:cNvPicPr>
            <a:picLocks noChangeAspect="1" noChangeArrowheads="1"/>
          </p:cNvPicPr>
          <p:nvPr/>
        </p:nvPicPr>
        <p:blipFill>
          <a:blip r:embed="rId2"/>
          <a:srcRect/>
          <a:stretch>
            <a:fillRect/>
          </a:stretch>
        </p:blipFill>
        <p:spPr bwMode="auto">
          <a:xfrm>
            <a:off x="0" y="1588"/>
            <a:ext cx="1979613" cy="1843087"/>
          </a:xfrm>
          <a:prstGeom prst="rect">
            <a:avLst/>
          </a:prstGeom>
          <a:noFill/>
          <a:ln w="9525">
            <a:noFill/>
            <a:miter lim="800000"/>
            <a:headEnd/>
            <a:tailEnd/>
          </a:ln>
        </p:spPr>
      </p:pic>
      <p:sp>
        <p:nvSpPr>
          <p:cNvPr id="3" name="Прямоугольник 2"/>
          <p:cNvSpPr/>
          <p:nvPr/>
        </p:nvSpPr>
        <p:spPr>
          <a:xfrm>
            <a:off x="2843213" y="14288"/>
            <a:ext cx="4537075" cy="58578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fontAlgn="auto">
              <a:spcBef>
                <a:spcPts val="0"/>
              </a:spcBef>
              <a:spcAft>
                <a:spcPts val="0"/>
              </a:spcAft>
              <a:defRPr/>
            </a:pPr>
            <a:r>
              <a:rPr lang="ru-RU" sz="3200" b="1" dirty="0"/>
              <a:t>Общие рекомендации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39688"/>
            <a:ext cx="1763713" cy="2236787"/>
          </a:xfrm>
          <a:prstGeom prst="rect">
            <a:avLst/>
          </a:prstGeom>
          <a:noFill/>
          <a:ln w="9525">
            <a:noFill/>
            <a:miter lim="800000"/>
            <a:headEnd/>
            <a:tailEnd/>
          </a:ln>
        </p:spPr>
      </p:pic>
      <p:sp>
        <p:nvSpPr>
          <p:cNvPr id="3" name="Прямоугольник 2"/>
          <p:cNvSpPr>
            <a:spLocks noChangeArrowheads="1"/>
          </p:cNvSpPr>
          <p:nvPr/>
        </p:nvSpPr>
        <p:spPr bwMode="auto">
          <a:xfrm>
            <a:off x="1835150" y="58738"/>
            <a:ext cx="7308850" cy="3786187"/>
          </a:xfrm>
          <a:prstGeom prst="rect">
            <a:avLst/>
          </a:prstGeom>
          <a:noFill/>
          <a:ln w="9525">
            <a:noFill/>
            <a:miter lim="800000"/>
            <a:headEnd/>
            <a:tailEnd/>
          </a:ln>
        </p:spPr>
        <p:txBody>
          <a:bodyPr>
            <a:spAutoFit/>
          </a:bodyPr>
          <a:lstStyle/>
          <a:p>
            <a:r>
              <a:rPr lang="ru-RU" sz="2400" b="1">
                <a:solidFill>
                  <a:srgbClr val="7030A0"/>
                </a:solidFill>
                <a:latin typeface="Calibri" pitchFamily="34" charset="0"/>
              </a:rPr>
              <a:t>3. В качестве средств художественной выразительности при написании эссе приветствуется использование различных метафор, ассоциаций, сравнений, приведение афоризмов, цитат (однако не стоит забывать о том, что эссе - это всё-таки личное мнение и увлекаться цитированием не стоит), проведение параллелей и аналогий и т.п. Живость и динамичность тексту эссе обычно придают вопросы, неожиданные переходы, непредсказуемые выводы. </a:t>
            </a:r>
          </a:p>
        </p:txBody>
      </p:sp>
      <p:sp>
        <p:nvSpPr>
          <p:cNvPr id="4" name="Прямоугольник 3"/>
          <p:cNvSpPr>
            <a:spLocks noChangeArrowheads="1"/>
          </p:cNvSpPr>
          <p:nvPr/>
        </p:nvSpPr>
        <p:spPr bwMode="auto">
          <a:xfrm>
            <a:off x="34925" y="3716338"/>
            <a:ext cx="9144000" cy="3048000"/>
          </a:xfrm>
          <a:prstGeom prst="rect">
            <a:avLst/>
          </a:prstGeom>
          <a:noFill/>
          <a:ln w="9525">
            <a:noFill/>
            <a:miter lim="800000"/>
            <a:headEnd/>
            <a:tailEnd/>
          </a:ln>
        </p:spPr>
        <p:txBody>
          <a:bodyPr>
            <a:spAutoFit/>
          </a:bodyPr>
          <a:lstStyle/>
          <a:p>
            <a:r>
              <a:rPr lang="ru-RU" sz="2400" b="1">
                <a:solidFill>
                  <a:srgbClr val="D60093"/>
                </a:solidFill>
                <a:latin typeface="Calibri" pitchFamily="34" charset="0"/>
              </a:rPr>
              <a:t>4. При написании эссе следует избегать таких фраз, как "В данном эссе я расскажу о…", "В этом эссе рассматривается проблема…" и т.п. Гораздо лучше заменить их вопросами, постановкой проблемы или обращением к читателю, ведь основная цель эссе - заинтересовать читателя, донести до него точку зрения автора, заставить задуматься над прочитанным, сделать свои собственные выводы по исследуемым вопросам. </a:t>
            </a:r>
            <a:r>
              <a:rPr lang="ru-RU" sz="2400" b="1" i="1" u="sng">
                <a:solidFill>
                  <a:srgbClr val="FF0000"/>
                </a:solidFill>
                <a:latin typeface="Calibri" pitchFamily="34" charset="0"/>
              </a:rPr>
              <a:t>Главное при написании эссе - высказать СВОЮ точку зрения.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animEffect transition="in" filter="fade">
                                      <p:cBhvr>
                                        <p:cTn id="9" dur="5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6500813" y="142875"/>
            <a:ext cx="2214562" cy="2143125"/>
          </a:xfrm>
          <a:prstGeom prst="rect">
            <a:avLst/>
          </a:prstGeom>
          <a:noFill/>
          <a:ln w="9525">
            <a:noFill/>
            <a:miter lim="800000"/>
            <a:headEnd/>
            <a:tailEnd/>
          </a:ln>
        </p:spPr>
      </p:pic>
      <p:sp>
        <p:nvSpPr>
          <p:cNvPr id="3" name="TextBox 2"/>
          <p:cNvSpPr txBox="1">
            <a:spLocks noChangeArrowheads="1"/>
          </p:cNvSpPr>
          <p:nvPr/>
        </p:nvSpPr>
        <p:spPr bwMode="auto">
          <a:xfrm>
            <a:off x="285750" y="642938"/>
            <a:ext cx="6072188" cy="1508125"/>
          </a:xfrm>
          <a:prstGeom prst="rect">
            <a:avLst/>
          </a:prstGeom>
          <a:noFill/>
          <a:ln w="9525">
            <a:noFill/>
            <a:miter lim="800000"/>
            <a:headEnd/>
            <a:tailEnd/>
          </a:ln>
        </p:spPr>
        <p:txBody>
          <a:bodyPr>
            <a:spAutoFit/>
          </a:bodyPr>
          <a:lstStyle/>
          <a:p>
            <a:r>
              <a:rPr lang="ru-RU" sz="2000" b="1">
                <a:solidFill>
                  <a:srgbClr val="FF0000"/>
                </a:solidFill>
                <a:latin typeface="Calibri" pitchFamily="34" charset="0"/>
              </a:rPr>
              <a:t>Толковый словарь.</a:t>
            </a:r>
          </a:p>
          <a:p>
            <a:r>
              <a:rPr lang="ru-RU" b="1" i="1">
                <a:solidFill>
                  <a:schemeClr val="tx2"/>
                </a:solidFill>
                <a:latin typeface="Calibri" pitchFamily="34" charset="0"/>
              </a:rPr>
              <a:t>Очерк –  1.небольшое литературное произведение, краткое описание жизненных событий (обычно социально значимых).2. Общее изложение какого-нибудь вопроса.</a:t>
            </a:r>
          </a:p>
        </p:txBody>
      </p:sp>
      <p:sp>
        <p:nvSpPr>
          <p:cNvPr id="4" name="TextBox 3"/>
          <p:cNvSpPr txBox="1">
            <a:spLocks noChangeArrowheads="1"/>
          </p:cNvSpPr>
          <p:nvPr/>
        </p:nvSpPr>
        <p:spPr bwMode="auto">
          <a:xfrm>
            <a:off x="714375" y="2643188"/>
            <a:ext cx="7358063" cy="2062162"/>
          </a:xfrm>
          <a:prstGeom prst="rect">
            <a:avLst/>
          </a:prstGeom>
          <a:noFill/>
          <a:ln w="9525">
            <a:noFill/>
            <a:miter lim="800000"/>
            <a:headEnd/>
            <a:tailEnd/>
          </a:ln>
        </p:spPr>
        <p:txBody>
          <a:bodyPr>
            <a:spAutoFit/>
          </a:bodyPr>
          <a:lstStyle/>
          <a:p>
            <a:r>
              <a:rPr lang="ru-RU" sz="2000" b="1">
                <a:solidFill>
                  <a:srgbClr val="FF0000"/>
                </a:solidFill>
                <a:latin typeface="Calibri" pitchFamily="34" charset="0"/>
              </a:rPr>
              <a:t>Энциклопедический словарь.</a:t>
            </a:r>
          </a:p>
          <a:p>
            <a:r>
              <a:rPr lang="ru-RU" b="1" i="1">
                <a:solidFill>
                  <a:schemeClr val="tx2"/>
                </a:solidFill>
                <a:latin typeface="Calibri" pitchFamily="34" charset="0"/>
              </a:rPr>
              <a:t>Очерк – 1. в художественной литературе одна из разновидностей рассказа, отличается большой описательностью, затрагивает преимущественно социальные проблемы. 2. публицистический, в том числе документальный, очерк излагает и анализирует различные факты и явления общественной жизни, как  правило в сопровождении прямого истолкования их автором.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edge">
                                      <p:cBhvr>
                                        <p:cTn id="7" dur="2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0" y="0"/>
            <a:ext cx="9144000" cy="1477963"/>
          </a:xfrm>
          <a:prstGeom prst="rect">
            <a:avLst/>
          </a:prstGeom>
          <a:noFill/>
          <a:ln w="9525">
            <a:noFill/>
            <a:miter lim="800000"/>
            <a:headEnd/>
            <a:tailEnd/>
          </a:ln>
        </p:spPr>
        <p:txBody>
          <a:bodyPr>
            <a:spAutoFit/>
          </a:bodyPr>
          <a:lstStyle/>
          <a:p>
            <a:r>
              <a:rPr lang="ru-RU">
                <a:latin typeface="Calibri" pitchFamily="34" charset="0"/>
              </a:rPr>
              <a:t>Бывают очерки и небольшие, публикуемые в газетах, и значительные по объему, публикуемые в журналах, и целые очерковые</a:t>
            </a:r>
            <a:r>
              <a:rPr lang="ru-RU" baseline="30000">
                <a:latin typeface="Calibri" pitchFamily="34" charset="0"/>
              </a:rPr>
              <a:t> </a:t>
            </a:r>
            <a:r>
              <a:rPr lang="ru-RU">
                <a:latin typeface="Calibri" pitchFamily="34" charset="0"/>
              </a:rPr>
              <a:t>книги. Так, в свое время в журнале были опубликованы очерки М. Горького «В Америке». Целую книгу составляют очерки В. Овечкина о русской деревне 50-х годов — «Районные будни». Известны книги очерков В. Короленко, Л. Леонова, Д. Гранина, В. Лакшина, В. Распутина.</a:t>
            </a:r>
          </a:p>
        </p:txBody>
      </p:sp>
      <p:pic>
        <p:nvPicPr>
          <p:cNvPr id="17410" name="Picture 2"/>
          <p:cNvPicPr>
            <a:picLocks noChangeAspect="1" noChangeArrowheads="1"/>
          </p:cNvPicPr>
          <p:nvPr/>
        </p:nvPicPr>
        <p:blipFill>
          <a:blip r:embed="rId2"/>
          <a:srcRect/>
          <a:stretch>
            <a:fillRect/>
          </a:stretch>
        </p:blipFill>
        <p:spPr bwMode="auto">
          <a:xfrm>
            <a:off x="142875" y="1714500"/>
            <a:ext cx="2000250" cy="2571750"/>
          </a:xfrm>
          <a:prstGeom prst="rect">
            <a:avLst/>
          </a:prstGeom>
          <a:noFill/>
          <a:ln w="9525">
            <a:noFill/>
            <a:miter lim="800000"/>
            <a:headEnd/>
            <a:tailEnd/>
          </a:ln>
        </p:spPr>
      </p:pic>
      <p:pic>
        <p:nvPicPr>
          <p:cNvPr id="17411" name="Picture 3"/>
          <p:cNvPicPr>
            <a:picLocks noChangeAspect="1" noChangeArrowheads="1"/>
          </p:cNvPicPr>
          <p:nvPr/>
        </p:nvPicPr>
        <p:blipFill>
          <a:blip r:embed="rId3"/>
          <a:srcRect/>
          <a:stretch>
            <a:fillRect/>
          </a:stretch>
        </p:blipFill>
        <p:spPr bwMode="auto">
          <a:xfrm>
            <a:off x="6572250" y="1428750"/>
            <a:ext cx="1905000" cy="2971800"/>
          </a:xfrm>
          <a:prstGeom prst="rect">
            <a:avLst/>
          </a:prstGeom>
          <a:noFill/>
          <a:ln w="9525">
            <a:noFill/>
            <a:miter lim="800000"/>
            <a:headEnd/>
            <a:tailEnd/>
          </a:ln>
        </p:spPr>
      </p:pic>
      <p:pic>
        <p:nvPicPr>
          <p:cNvPr id="17412" name="Picture 4"/>
          <p:cNvPicPr>
            <a:picLocks noChangeAspect="1" noChangeArrowheads="1"/>
          </p:cNvPicPr>
          <p:nvPr/>
        </p:nvPicPr>
        <p:blipFill>
          <a:blip r:embed="rId4"/>
          <a:srcRect/>
          <a:stretch>
            <a:fillRect/>
          </a:stretch>
        </p:blipFill>
        <p:spPr bwMode="auto">
          <a:xfrm>
            <a:off x="2500313" y="1785938"/>
            <a:ext cx="1928812" cy="2571750"/>
          </a:xfrm>
          <a:prstGeom prst="rect">
            <a:avLst/>
          </a:prstGeom>
          <a:noFill/>
          <a:ln w="9525">
            <a:noFill/>
            <a:miter lim="800000"/>
            <a:headEnd/>
            <a:tailEnd/>
          </a:ln>
        </p:spPr>
      </p:pic>
      <p:pic>
        <p:nvPicPr>
          <p:cNvPr id="17413" name="Picture 5"/>
          <p:cNvPicPr>
            <a:picLocks noChangeAspect="1" noChangeArrowheads="1"/>
          </p:cNvPicPr>
          <p:nvPr/>
        </p:nvPicPr>
        <p:blipFill>
          <a:blip r:embed="rId5"/>
          <a:srcRect/>
          <a:stretch>
            <a:fillRect/>
          </a:stretch>
        </p:blipFill>
        <p:spPr bwMode="auto">
          <a:xfrm>
            <a:off x="0" y="5072063"/>
            <a:ext cx="2857500" cy="1409700"/>
          </a:xfrm>
          <a:prstGeom prst="rect">
            <a:avLst/>
          </a:prstGeom>
          <a:noFill/>
          <a:ln w="9525">
            <a:noFill/>
            <a:miter lim="800000"/>
            <a:headEnd/>
            <a:tailEnd/>
          </a:ln>
        </p:spPr>
      </p:pic>
      <p:pic>
        <p:nvPicPr>
          <p:cNvPr id="17414" name="Picture 6"/>
          <p:cNvPicPr>
            <a:picLocks noChangeAspect="1" noChangeArrowheads="1"/>
          </p:cNvPicPr>
          <p:nvPr/>
        </p:nvPicPr>
        <p:blipFill>
          <a:blip r:embed="rId6"/>
          <a:srcRect/>
          <a:stretch>
            <a:fillRect/>
          </a:stretch>
        </p:blipFill>
        <p:spPr bwMode="auto">
          <a:xfrm>
            <a:off x="4714875" y="2928938"/>
            <a:ext cx="1714500" cy="1928812"/>
          </a:xfrm>
          <a:prstGeom prst="rect">
            <a:avLst/>
          </a:prstGeom>
          <a:noFill/>
          <a:ln w="9525">
            <a:noFill/>
            <a:miter lim="800000"/>
            <a:headEnd/>
            <a:tailEnd/>
          </a:ln>
        </p:spPr>
      </p:pic>
      <p:pic>
        <p:nvPicPr>
          <p:cNvPr id="17415" name="Picture 7"/>
          <p:cNvPicPr>
            <a:picLocks noChangeAspect="1" noChangeArrowheads="1"/>
          </p:cNvPicPr>
          <p:nvPr/>
        </p:nvPicPr>
        <p:blipFill>
          <a:blip r:embed="rId7"/>
          <a:srcRect/>
          <a:stretch>
            <a:fillRect/>
          </a:stretch>
        </p:blipFill>
        <p:spPr bwMode="auto">
          <a:xfrm>
            <a:off x="7072313" y="3924300"/>
            <a:ext cx="1905000" cy="2933700"/>
          </a:xfrm>
          <a:prstGeom prst="rect">
            <a:avLst/>
          </a:prstGeom>
          <a:noFill/>
          <a:ln w="9525">
            <a:noFill/>
            <a:miter lim="800000"/>
            <a:headEnd/>
            <a:tailEnd/>
          </a:ln>
        </p:spPr>
      </p:pic>
      <p:pic>
        <p:nvPicPr>
          <p:cNvPr id="17416" name="Picture 8"/>
          <p:cNvPicPr>
            <a:picLocks noChangeAspect="1" noChangeArrowheads="1"/>
          </p:cNvPicPr>
          <p:nvPr/>
        </p:nvPicPr>
        <p:blipFill>
          <a:blip r:embed="rId8"/>
          <a:srcRect/>
          <a:stretch>
            <a:fillRect/>
          </a:stretch>
        </p:blipFill>
        <p:spPr bwMode="auto">
          <a:xfrm>
            <a:off x="3429000" y="4643438"/>
            <a:ext cx="1423988" cy="2000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410"/>
                                        </p:tgtEl>
                                        <p:attrNameLst>
                                          <p:attrName>style.visibility</p:attrName>
                                        </p:attrNameLst>
                                      </p:cBhvr>
                                      <p:to>
                                        <p:strVal val="visible"/>
                                      </p:to>
                                    </p:set>
                                    <p:anim calcmode="lin" valueType="num">
                                      <p:cBhvr additive="base">
                                        <p:cTn id="19" dur="500" fill="hold"/>
                                        <p:tgtEl>
                                          <p:spTgt spid="17410"/>
                                        </p:tgtEl>
                                        <p:attrNameLst>
                                          <p:attrName>ppt_x</p:attrName>
                                        </p:attrNameLst>
                                      </p:cBhvr>
                                      <p:tavLst>
                                        <p:tav tm="0">
                                          <p:val>
                                            <p:strVal val="#ppt_x"/>
                                          </p:val>
                                        </p:tav>
                                        <p:tav tm="100000">
                                          <p:val>
                                            <p:strVal val="#ppt_x"/>
                                          </p:val>
                                        </p:tav>
                                      </p:tavLst>
                                    </p:anim>
                                    <p:anim calcmode="lin" valueType="num">
                                      <p:cBhvr additive="base">
                                        <p:cTn id="20" dur="500" fill="hold"/>
                                        <p:tgtEl>
                                          <p:spTgt spid="174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412"/>
                                        </p:tgtEl>
                                        <p:attrNameLst>
                                          <p:attrName>style.visibility</p:attrName>
                                        </p:attrNameLst>
                                      </p:cBhvr>
                                      <p:to>
                                        <p:strVal val="visible"/>
                                      </p:to>
                                    </p:set>
                                    <p:anim calcmode="lin" valueType="num">
                                      <p:cBhvr additive="base">
                                        <p:cTn id="25" dur="500" fill="hold"/>
                                        <p:tgtEl>
                                          <p:spTgt spid="17412"/>
                                        </p:tgtEl>
                                        <p:attrNameLst>
                                          <p:attrName>ppt_x</p:attrName>
                                        </p:attrNameLst>
                                      </p:cBhvr>
                                      <p:tavLst>
                                        <p:tav tm="0">
                                          <p:val>
                                            <p:strVal val="#ppt_x"/>
                                          </p:val>
                                        </p:tav>
                                        <p:tav tm="100000">
                                          <p:val>
                                            <p:strVal val="#ppt_x"/>
                                          </p:val>
                                        </p:tav>
                                      </p:tavLst>
                                    </p:anim>
                                    <p:anim calcmode="lin" valueType="num">
                                      <p:cBhvr additive="base">
                                        <p:cTn id="26"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414"/>
                                        </p:tgtEl>
                                        <p:attrNameLst>
                                          <p:attrName>style.visibility</p:attrName>
                                        </p:attrNameLst>
                                      </p:cBhvr>
                                      <p:to>
                                        <p:strVal val="visible"/>
                                      </p:to>
                                    </p:set>
                                    <p:anim calcmode="lin" valueType="num">
                                      <p:cBhvr additive="base">
                                        <p:cTn id="31" dur="500" fill="hold"/>
                                        <p:tgtEl>
                                          <p:spTgt spid="17414"/>
                                        </p:tgtEl>
                                        <p:attrNameLst>
                                          <p:attrName>ppt_x</p:attrName>
                                        </p:attrNameLst>
                                      </p:cBhvr>
                                      <p:tavLst>
                                        <p:tav tm="0">
                                          <p:val>
                                            <p:strVal val="#ppt_x"/>
                                          </p:val>
                                        </p:tav>
                                        <p:tav tm="100000">
                                          <p:val>
                                            <p:strVal val="#ppt_x"/>
                                          </p:val>
                                        </p:tav>
                                      </p:tavLst>
                                    </p:anim>
                                    <p:anim calcmode="lin" valueType="num">
                                      <p:cBhvr additive="base">
                                        <p:cTn id="32"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411"/>
                                        </p:tgtEl>
                                        <p:attrNameLst>
                                          <p:attrName>style.visibility</p:attrName>
                                        </p:attrNameLst>
                                      </p:cBhvr>
                                      <p:to>
                                        <p:strVal val="visible"/>
                                      </p:to>
                                    </p:set>
                                    <p:anim calcmode="lin" valueType="num">
                                      <p:cBhvr additive="base">
                                        <p:cTn id="37" dur="500" fill="hold"/>
                                        <p:tgtEl>
                                          <p:spTgt spid="17411"/>
                                        </p:tgtEl>
                                        <p:attrNameLst>
                                          <p:attrName>ppt_x</p:attrName>
                                        </p:attrNameLst>
                                      </p:cBhvr>
                                      <p:tavLst>
                                        <p:tav tm="0">
                                          <p:val>
                                            <p:strVal val="#ppt_x"/>
                                          </p:val>
                                        </p:tav>
                                        <p:tav tm="100000">
                                          <p:val>
                                            <p:strVal val="#ppt_x"/>
                                          </p:val>
                                        </p:tav>
                                      </p:tavLst>
                                    </p:anim>
                                    <p:anim calcmode="lin" valueType="num">
                                      <p:cBhvr additive="base">
                                        <p:cTn id="38" dur="500" fill="hold"/>
                                        <p:tgtEl>
                                          <p:spTgt spid="174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7413"/>
                                        </p:tgtEl>
                                        <p:attrNameLst>
                                          <p:attrName>style.visibility</p:attrName>
                                        </p:attrNameLst>
                                      </p:cBhvr>
                                      <p:to>
                                        <p:strVal val="visible"/>
                                      </p:to>
                                    </p:set>
                                    <p:animEffect transition="in" filter="blinds(horizontal)">
                                      <p:cBhvr>
                                        <p:cTn id="43" dur="500"/>
                                        <p:tgtEl>
                                          <p:spTgt spid="17413"/>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17416"/>
                                        </p:tgtEl>
                                        <p:attrNameLst>
                                          <p:attrName>style.visibility</p:attrName>
                                        </p:attrNameLst>
                                      </p:cBhvr>
                                      <p:to>
                                        <p:strVal val="visible"/>
                                      </p:to>
                                    </p:set>
                                    <p:animEffect transition="in" filter="blinds(horizontal)">
                                      <p:cBhvr>
                                        <p:cTn id="48" dur="500"/>
                                        <p:tgtEl>
                                          <p:spTgt spid="17416"/>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17415"/>
                                        </p:tgtEl>
                                        <p:attrNameLst>
                                          <p:attrName>style.visibility</p:attrName>
                                        </p:attrNameLst>
                                      </p:cBhvr>
                                      <p:to>
                                        <p:strVal val="visible"/>
                                      </p:to>
                                    </p:set>
                                    <p:animEffect transition="in" filter="blinds(horizontal)">
                                      <p:cBhvr>
                                        <p:cTn id="53" dur="5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357813"/>
            <a:ext cx="9144000" cy="1200150"/>
          </a:xfrm>
          <a:prstGeom prst="rect">
            <a:avLst/>
          </a:prstGeom>
        </p:spPr>
        <p:txBody>
          <a:bodyPr>
            <a:spAutoFit/>
          </a:bodyPr>
          <a:lstStyle/>
          <a:p>
            <a:pPr fontAlgn="auto">
              <a:spcBef>
                <a:spcPts val="0"/>
              </a:spcBef>
              <a:spcAft>
                <a:spcPts val="0"/>
              </a:spcAft>
              <a:defRPr/>
            </a:pPr>
            <a:r>
              <a:rPr lang="ru-RU" b="1" i="1" dirty="0">
                <a:solidFill>
                  <a:schemeClr val="accent6">
                    <a:lumMod val="50000"/>
                  </a:schemeClr>
                </a:solidFill>
                <a:latin typeface="+mn-lt"/>
              </a:rPr>
              <a:t>Очень популярен путевой очерк, путевые зарисовки. Поездки, экспедиции, встречи с интересными людьми дают богатый материал для достоверного и вместе с тем художественного описания края, для рассказа об интересных людях, их быте, для размышлений о жизни.</a:t>
            </a:r>
          </a:p>
        </p:txBody>
      </p:sp>
      <p:sp>
        <p:nvSpPr>
          <p:cNvPr id="3" name="Прямоугольник 2"/>
          <p:cNvSpPr>
            <a:spLocks noChangeArrowheads="1"/>
          </p:cNvSpPr>
          <p:nvPr/>
        </p:nvSpPr>
        <p:spPr bwMode="auto">
          <a:xfrm>
            <a:off x="0" y="0"/>
            <a:ext cx="9144000" cy="646113"/>
          </a:xfrm>
          <a:prstGeom prst="rect">
            <a:avLst/>
          </a:prstGeom>
          <a:noFill/>
          <a:ln w="9525">
            <a:noFill/>
            <a:miter lim="800000"/>
            <a:headEnd/>
            <a:tailEnd/>
          </a:ln>
        </p:spPr>
        <p:txBody>
          <a:bodyPr>
            <a:spAutoFit/>
          </a:bodyPr>
          <a:lstStyle/>
          <a:p>
            <a:r>
              <a:rPr lang="ru-RU" b="1" i="1">
                <a:solidFill>
                  <a:schemeClr val="tx2"/>
                </a:solidFill>
                <a:latin typeface="Calibri" pitchFamily="34" charset="0"/>
              </a:rPr>
              <a:t>Характерной особенностью очерка является документальность, достоверность фактов, событий, о которых речь. </a:t>
            </a:r>
          </a:p>
        </p:txBody>
      </p:sp>
      <p:sp>
        <p:nvSpPr>
          <p:cNvPr id="4" name="Прямоугольник 3"/>
          <p:cNvSpPr/>
          <p:nvPr/>
        </p:nvSpPr>
        <p:spPr>
          <a:xfrm>
            <a:off x="0" y="785813"/>
            <a:ext cx="9144000" cy="1477962"/>
          </a:xfrm>
          <a:prstGeom prst="rect">
            <a:avLst/>
          </a:prstGeom>
        </p:spPr>
        <p:txBody>
          <a:bodyPr>
            <a:spAutoFit/>
          </a:bodyPr>
          <a:lstStyle/>
          <a:p>
            <a:pPr fontAlgn="auto">
              <a:spcBef>
                <a:spcPts val="0"/>
              </a:spcBef>
              <a:spcAft>
                <a:spcPts val="0"/>
              </a:spcAft>
              <a:defRPr/>
            </a:pPr>
            <a:r>
              <a:rPr lang="ru-RU" b="1" i="1" dirty="0">
                <a:solidFill>
                  <a:schemeClr val="accent6">
                    <a:lumMod val="50000"/>
                  </a:schemeClr>
                </a:solidFill>
                <a:latin typeface="+mn-lt"/>
              </a:rPr>
              <a:t>В нем называются подлинные имена и фамилии изображаемых лиц, действительные, а не вымышленные места событий, описывается реальная обстановка, указывается время действия, очерке, как и в художественном произведении, используются и выразительные средства, вводится элемент художественной типизации.</a:t>
            </a:r>
          </a:p>
        </p:txBody>
      </p:sp>
      <p:sp>
        <p:nvSpPr>
          <p:cNvPr id="5" name="Прямоугольник 4"/>
          <p:cNvSpPr>
            <a:spLocks noChangeArrowheads="1"/>
          </p:cNvSpPr>
          <p:nvPr/>
        </p:nvSpPr>
        <p:spPr bwMode="auto">
          <a:xfrm>
            <a:off x="0" y="2357438"/>
            <a:ext cx="3643313" cy="923925"/>
          </a:xfrm>
          <a:prstGeom prst="rect">
            <a:avLst/>
          </a:prstGeom>
          <a:noFill/>
          <a:ln w="9525">
            <a:noFill/>
            <a:miter lim="800000"/>
            <a:headEnd/>
            <a:tailEnd/>
          </a:ln>
        </p:spPr>
        <p:txBody>
          <a:bodyPr>
            <a:spAutoFit/>
          </a:bodyPr>
          <a:lstStyle/>
          <a:p>
            <a:r>
              <a:rPr lang="ru-RU" b="1">
                <a:solidFill>
                  <a:schemeClr val="tx2"/>
                </a:solidFill>
                <a:latin typeface="Calibri" pitchFamily="34" charset="0"/>
              </a:rPr>
              <a:t>Очерк, как и другие жанры публицистики, всегда поднимает какую-то важную проблему.</a:t>
            </a:r>
          </a:p>
        </p:txBody>
      </p:sp>
      <p:sp>
        <p:nvSpPr>
          <p:cNvPr id="6" name="Прямоугольник 5"/>
          <p:cNvSpPr>
            <a:spLocks noChangeArrowheads="1"/>
          </p:cNvSpPr>
          <p:nvPr/>
        </p:nvSpPr>
        <p:spPr bwMode="auto">
          <a:xfrm>
            <a:off x="3786188" y="2357438"/>
            <a:ext cx="5357812" cy="923925"/>
          </a:xfrm>
          <a:prstGeom prst="rect">
            <a:avLst/>
          </a:prstGeom>
          <a:noFill/>
          <a:ln w="9525">
            <a:noFill/>
            <a:miter lim="800000"/>
            <a:headEnd/>
            <a:tailEnd/>
          </a:ln>
        </p:spPr>
        <p:txBody>
          <a:bodyPr>
            <a:spAutoFit/>
          </a:bodyPr>
          <a:lstStyle/>
          <a:p>
            <a:r>
              <a:rPr lang="ru-RU" b="1" i="1">
                <a:solidFill>
                  <a:schemeClr val="tx2"/>
                </a:solidFill>
                <a:latin typeface="Calibri" pitchFamily="34" charset="0"/>
              </a:rPr>
              <a:t>Различают очерк путевой, в котором рассказывается о дорожных впечатлениях: даются зарисовки природы, быта людей</a:t>
            </a:r>
          </a:p>
        </p:txBody>
      </p:sp>
      <p:sp>
        <p:nvSpPr>
          <p:cNvPr id="7" name="Прямоугольник 6"/>
          <p:cNvSpPr/>
          <p:nvPr/>
        </p:nvSpPr>
        <p:spPr>
          <a:xfrm>
            <a:off x="0" y="3429000"/>
            <a:ext cx="9144000" cy="923925"/>
          </a:xfrm>
          <a:prstGeom prst="rect">
            <a:avLst/>
          </a:prstGeom>
        </p:spPr>
        <p:txBody>
          <a:bodyPr>
            <a:spAutoFit/>
          </a:bodyPr>
          <a:lstStyle/>
          <a:p>
            <a:pPr fontAlgn="auto">
              <a:spcBef>
                <a:spcPts val="0"/>
              </a:spcBef>
              <a:spcAft>
                <a:spcPts val="0"/>
              </a:spcAft>
              <a:defRPr/>
            </a:pPr>
            <a:r>
              <a:rPr lang="ru-RU" b="1" i="1" dirty="0">
                <a:solidFill>
                  <a:schemeClr val="accent6">
                    <a:lumMod val="50000"/>
                  </a:schemeClr>
                </a:solidFill>
                <a:latin typeface="+mn-lt"/>
              </a:rPr>
              <a:t>Очерк портретный — раскрывает личность человека, его характер, и проблемный очерк, в котором поднимается какая- то социально значимая проблема, предлагаются, анализируются пути ее решения. </a:t>
            </a:r>
          </a:p>
        </p:txBody>
      </p:sp>
      <p:sp>
        <p:nvSpPr>
          <p:cNvPr id="8" name="Прямоугольник 7"/>
          <p:cNvSpPr/>
          <p:nvPr/>
        </p:nvSpPr>
        <p:spPr>
          <a:xfrm>
            <a:off x="0" y="4500563"/>
            <a:ext cx="9144000" cy="646112"/>
          </a:xfrm>
          <a:prstGeom prst="rect">
            <a:avLst/>
          </a:prstGeom>
        </p:spPr>
        <p:txBody>
          <a:bodyPr>
            <a:spAutoFit/>
          </a:bodyPr>
          <a:lstStyle/>
          <a:p>
            <a:pPr fontAlgn="auto">
              <a:spcBef>
                <a:spcPts val="0"/>
              </a:spcBef>
              <a:spcAft>
                <a:spcPts val="0"/>
              </a:spcAft>
              <a:defRPr/>
            </a:pPr>
            <a:r>
              <a:rPr lang="ru-RU" b="1" i="1" dirty="0">
                <a:solidFill>
                  <a:schemeClr val="tx2">
                    <a:lumMod val="75000"/>
                  </a:schemeClr>
                </a:solidFill>
                <a:latin typeface="+mn-lt"/>
              </a:rPr>
              <a:t>Нередко в очерке сочетаются все его разновидности: в путевом — встречаются портретные зарисовки или волнующая автора проблема.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6" dur="1000" fill="hold"/>
                                        <p:tgtEl>
                                          <p:spTgt spid="4"/>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58" dur="1000" fill="hold"/>
                                        <p:tgtEl>
                                          <p:spTgt spid="2"/>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4294967295"/>
          </p:nvPr>
        </p:nvSpPr>
        <p:spPr>
          <a:xfrm>
            <a:off x="611188" y="188913"/>
            <a:ext cx="7467600" cy="6213475"/>
          </a:xfrm>
        </p:spPr>
        <p:txBody>
          <a:bodyPr>
            <a:normAutofit/>
          </a:bodyPr>
          <a:lstStyle/>
          <a:p>
            <a:pPr marL="273050" indent="-273050" algn="ctr" eaLnBrk="1" hangingPunct="1">
              <a:lnSpc>
                <a:spcPct val="90000"/>
              </a:lnSpc>
              <a:buFont typeface="Arial" charset="0"/>
              <a:buNone/>
            </a:pPr>
            <a:r>
              <a:rPr lang="ru-RU" sz="2400" b="1" i="1" smtClean="0">
                <a:solidFill>
                  <a:srgbClr val="FF0000"/>
                </a:solidFill>
              </a:rPr>
              <a:t>Тишина</a:t>
            </a:r>
            <a:endParaRPr lang="ru-RU" sz="2400" smtClean="0">
              <a:solidFill>
                <a:srgbClr val="FF0000"/>
              </a:solidFill>
            </a:endParaRPr>
          </a:p>
          <a:p>
            <a:pPr marL="273050" indent="-273050" eaLnBrk="1" hangingPunct="1">
              <a:lnSpc>
                <a:spcPct val="90000"/>
              </a:lnSpc>
              <a:spcBef>
                <a:spcPct val="0"/>
              </a:spcBef>
              <a:buFont typeface="Arial" charset="0"/>
              <a:buNone/>
            </a:pPr>
            <a:r>
              <a:rPr lang="ru-RU" sz="2400" b="1" i="1" smtClean="0"/>
              <a:t>Как-то осенью ехал я поездом из Саян. Я сошёл в Шарье, пересел на пригородный поезд Киров-Кострома и через несколько часов уже трясся на верхней полке по перелескам Костромщины. Справа и сзади осталось величественное Галичское озеро.</a:t>
            </a:r>
          </a:p>
          <a:p>
            <a:pPr marL="273050" indent="-273050" eaLnBrk="1" hangingPunct="1">
              <a:lnSpc>
                <a:spcPct val="90000"/>
              </a:lnSpc>
              <a:spcBef>
                <a:spcPct val="0"/>
              </a:spcBef>
              <a:buFont typeface="Arial" charset="0"/>
              <a:buNone/>
            </a:pPr>
            <a:r>
              <a:rPr lang="ru-RU" sz="2400" b="1" i="1" smtClean="0"/>
              <a:t>Старинный городок, почти ровесник Москве, лежал на широком выступе берега в предутренней дымке. Город казался погруженным в медлительные величавые воспоминания. О  тех временах, когда Галич был далёкой заставой на таёжном севере Руси в океане бесчисленных черемисских племен.</a:t>
            </a:r>
          </a:p>
          <a:p>
            <a:pPr marL="273050" indent="-273050" eaLnBrk="1" hangingPunct="1">
              <a:lnSpc>
                <a:spcPct val="90000"/>
              </a:lnSpc>
              <a:spcBef>
                <a:spcPct val="0"/>
              </a:spcBef>
              <a:buFont typeface="Arial" charset="0"/>
              <a:buNone/>
            </a:pPr>
            <a:r>
              <a:rPr lang="ru-RU" sz="2400" b="1" i="1" smtClean="0"/>
              <a:t>И начинаешь верить, что нет на земле места спокойнее и тише.</a:t>
            </a:r>
            <a:endParaRPr lang="ru-RU" sz="2400" b="1" smtClean="0"/>
          </a:p>
          <a:p>
            <a:pPr marL="273050" indent="-273050" eaLnBrk="1" hangingPunct="1">
              <a:lnSpc>
                <a:spcPct val="90000"/>
              </a:lnSpc>
              <a:buFont typeface="Arial" charset="0"/>
              <a:buNone/>
            </a:pPr>
            <a:endParaRPr lang="ru-RU" sz="240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715963"/>
            <a:ext cx="9144000" cy="5784850"/>
          </a:xfrm>
          <a:prstGeom prst="rect">
            <a:avLst/>
          </a:prstGeom>
          <a:noFill/>
          <a:ln w="9525">
            <a:noFill/>
            <a:miter lim="800000"/>
            <a:headEnd/>
            <a:tailEnd/>
          </a:ln>
          <a:effectLst/>
        </p:spPr>
        <p:txBody>
          <a:bodyPr anchor="ctr">
            <a:spAutoFit/>
          </a:bodyPr>
          <a:lstStyle/>
          <a:p>
            <a:pPr indent="450850" algn="ctr">
              <a:defRPr/>
            </a:pPr>
            <a:r>
              <a:rPr lang="ru-RU" sz="4400" b="1" i="1" u="sng" dirty="0">
                <a:solidFill>
                  <a:srgbClr val="FF0000"/>
                </a:solidFill>
                <a:latin typeface="+mj-lt"/>
                <a:ea typeface="Times New Roman" pitchFamily="18" charset="0"/>
                <a:cs typeface="Arial" pitchFamily="34" charset="0"/>
              </a:rPr>
              <a:t>Эпитеты:</a:t>
            </a:r>
            <a:endParaRPr lang="ru-RU" sz="4400" b="1" dirty="0">
              <a:solidFill>
                <a:srgbClr val="FF0000"/>
              </a:solidFill>
              <a:latin typeface="+mj-lt"/>
              <a:cs typeface="Arial" pitchFamily="34" charset="0"/>
            </a:endParaRPr>
          </a:p>
          <a:p>
            <a:pPr indent="450850" algn="ctr" eaLnBrk="0" hangingPunct="0">
              <a:defRPr/>
            </a:pPr>
            <a:r>
              <a:rPr lang="ru-RU" sz="4400" i="1" dirty="0">
                <a:latin typeface="+mj-lt"/>
                <a:ea typeface="Times New Roman" pitchFamily="18" charset="0"/>
                <a:cs typeface="Arial" pitchFamily="34" charset="0"/>
              </a:rPr>
              <a:t>Величественное</a:t>
            </a:r>
            <a:endParaRPr lang="ru-RU" sz="4400" dirty="0">
              <a:latin typeface="+mj-lt"/>
              <a:cs typeface="Arial" pitchFamily="34" charset="0"/>
            </a:endParaRPr>
          </a:p>
          <a:p>
            <a:pPr indent="450850" algn="ctr" eaLnBrk="0" hangingPunct="0">
              <a:defRPr/>
            </a:pPr>
            <a:r>
              <a:rPr lang="ru-RU" sz="4400" i="1" dirty="0">
                <a:latin typeface="+mj-lt"/>
                <a:ea typeface="Times New Roman" pitchFamily="18" charset="0"/>
                <a:cs typeface="Arial" pitchFamily="34" charset="0"/>
              </a:rPr>
              <a:t>Предутренней</a:t>
            </a:r>
            <a:endParaRPr lang="ru-RU" sz="4400" dirty="0">
              <a:latin typeface="+mj-lt"/>
              <a:cs typeface="Arial" pitchFamily="34" charset="0"/>
            </a:endParaRPr>
          </a:p>
          <a:p>
            <a:pPr indent="450850" algn="ctr" eaLnBrk="0" hangingPunct="0">
              <a:defRPr/>
            </a:pPr>
            <a:r>
              <a:rPr lang="ru-RU" sz="4400" i="1" dirty="0">
                <a:latin typeface="+mj-lt"/>
                <a:ea typeface="Times New Roman" pitchFamily="18" charset="0"/>
                <a:cs typeface="Arial" pitchFamily="34" charset="0"/>
              </a:rPr>
              <a:t>Медлительные</a:t>
            </a:r>
            <a:endParaRPr lang="ru-RU" sz="4400" dirty="0">
              <a:latin typeface="+mj-lt"/>
              <a:cs typeface="Arial" pitchFamily="34" charset="0"/>
            </a:endParaRPr>
          </a:p>
          <a:p>
            <a:pPr indent="450850" algn="ctr" eaLnBrk="0" hangingPunct="0">
              <a:defRPr/>
            </a:pPr>
            <a:r>
              <a:rPr lang="ru-RU" sz="4400" i="1" dirty="0">
                <a:latin typeface="+mj-lt"/>
                <a:ea typeface="Times New Roman" pitchFamily="18" charset="0"/>
                <a:cs typeface="Arial" pitchFamily="34" charset="0"/>
              </a:rPr>
              <a:t>Величавые</a:t>
            </a:r>
            <a:endParaRPr lang="ru-RU" sz="4400" dirty="0">
              <a:latin typeface="+mj-lt"/>
              <a:cs typeface="Arial" pitchFamily="34" charset="0"/>
            </a:endParaRPr>
          </a:p>
          <a:p>
            <a:pPr indent="450850" algn="ctr" eaLnBrk="0" hangingPunct="0">
              <a:defRPr/>
            </a:pPr>
            <a:r>
              <a:rPr lang="ru-RU" sz="4400" i="1" dirty="0">
                <a:latin typeface="+mj-lt"/>
                <a:ea typeface="Times New Roman" pitchFamily="18" charset="0"/>
                <a:cs typeface="Arial" pitchFamily="34" charset="0"/>
              </a:rPr>
              <a:t>Бесчисленных</a:t>
            </a:r>
            <a:endParaRPr lang="ru-RU" sz="4400" dirty="0">
              <a:latin typeface="+mj-lt"/>
              <a:cs typeface="Arial" pitchFamily="34" charset="0"/>
            </a:endParaRPr>
          </a:p>
          <a:p>
            <a:pPr indent="450850" algn="ctr" eaLnBrk="0" hangingPunct="0">
              <a:defRPr/>
            </a:pPr>
            <a:r>
              <a:rPr lang="ru-RU" sz="4400" b="1" i="1" u="sng" dirty="0">
                <a:solidFill>
                  <a:srgbClr val="FF0000"/>
                </a:solidFill>
                <a:latin typeface="+mj-lt"/>
                <a:ea typeface="Times New Roman" pitchFamily="18" charset="0"/>
                <a:cs typeface="Arial" pitchFamily="34" charset="0"/>
              </a:rPr>
              <a:t>Олицетворение:</a:t>
            </a:r>
            <a:endParaRPr lang="ru-RU" sz="4400" b="1" dirty="0">
              <a:solidFill>
                <a:srgbClr val="FF0000"/>
              </a:solidFill>
              <a:latin typeface="+mj-lt"/>
              <a:cs typeface="Arial" pitchFamily="34" charset="0"/>
            </a:endParaRPr>
          </a:p>
          <a:p>
            <a:pPr indent="450850" algn="ctr" eaLnBrk="0" hangingPunct="0">
              <a:defRPr/>
            </a:pPr>
            <a:r>
              <a:rPr lang="ru-RU" sz="4400" i="1" dirty="0">
                <a:latin typeface="+mj-lt"/>
                <a:ea typeface="Times New Roman" pitchFamily="18" charset="0"/>
                <a:cs typeface="Arial" pitchFamily="34" charset="0"/>
              </a:rPr>
              <a:t>Городок лежал</a:t>
            </a:r>
            <a:endParaRPr lang="ru-RU" sz="4400" dirty="0">
              <a:latin typeface="+mj-lt"/>
              <a:cs typeface="Arial" pitchFamily="34" charset="0"/>
            </a:endParaRPr>
          </a:p>
          <a:p>
            <a:pPr indent="450850" eaLnBrk="0" hangingPunct="0">
              <a:defRPr/>
            </a:pPr>
            <a:endParaRPr lang="ru-RU"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2286000" y="2214563"/>
            <a:ext cx="4143375" cy="400050"/>
          </a:xfrm>
          <a:prstGeom prst="rect">
            <a:avLst/>
          </a:prstGeom>
          <a:solidFill>
            <a:srgbClr val="FFFFFF"/>
          </a:solidFill>
          <a:ln w="9525">
            <a:noFill/>
            <a:miter lim="800000"/>
            <a:headEnd/>
            <a:tailEnd/>
          </a:ln>
        </p:spPr>
        <p:txBody>
          <a:bodyPr anchor="ctr">
            <a:spAutoFit/>
          </a:bodyPr>
          <a:lstStyle/>
          <a:p>
            <a:pPr eaLnBrk="0" hangingPunct="0">
              <a:tabLst>
                <a:tab pos="447675" algn="l"/>
              </a:tabLst>
            </a:pPr>
            <a:r>
              <a:rPr lang="ru-RU" sz="2000" b="1">
                <a:latin typeface="Calibri" pitchFamily="34" charset="0"/>
                <a:ea typeface="Times New Roman" pitchFamily="18" charset="0"/>
                <a:cs typeface="Arial" charset="0"/>
              </a:rPr>
              <a:t>Как бы вы озаглавили текст?</a:t>
            </a:r>
            <a:endParaRPr lang="ru-RU" sz="2000" b="1">
              <a:ea typeface="Times New Roman" pitchFamily="18" charset="0"/>
              <a:cs typeface="Arial" charset="0"/>
            </a:endParaRPr>
          </a:p>
        </p:txBody>
      </p:sp>
      <p:sp>
        <p:nvSpPr>
          <p:cNvPr id="3" name="Прямоугольник 2"/>
          <p:cNvSpPr/>
          <p:nvPr/>
        </p:nvSpPr>
        <p:spPr>
          <a:xfrm>
            <a:off x="0" y="0"/>
            <a:ext cx="1285875" cy="461963"/>
          </a:xfrm>
          <a:prstGeom prst="rect">
            <a:avLst/>
          </a:prstGeom>
        </p:spPr>
        <p:txBody>
          <a:bodyPr>
            <a:spAutoFit/>
          </a:bodyPr>
          <a:lstStyle/>
          <a:p>
            <a:pPr>
              <a:tabLst>
                <a:tab pos="447675" algn="l"/>
              </a:tabLst>
              <a:defRPr/>
            </a:pPr>
            <a:r>
              <a:rPr lang="ru-RU" sz="2400" b="1" dirty="0">
                <a:solidFill>
                  <a:schemeClr val="accent6">
                    <a:lumMod val="50000"/>
                  </a:schemeClr>
                </a:solidFill>
                <a:latin typeface="Calibri" pitchFamily="34" charset="0"/>
                <a:ea typeface="Times New Roman" pitchFamily="18" charset="0"/>
                <a:cs typeface="Arial" pitchFamily="34" charset="0"/>
              </a:rPr>
              <a:t>У</a:t>
            </a:r>
            <a:r>
              <a:rPr lang="ru-RU" sz="2400" b="1" dirty="0" bmk="">
                <a:solidFill>
                  <a:schemeClr val="accent6">
                    <a:lumMod val="50000"/>
                  </a:schemeClr>
                </a:solidFill>
                <a:latin typeface="Calibri" pitchFamily="34" charset="0"/>
                <a:ea typeface="Times New Roman" pitchFamily="18" charset="0"/>
                <a:cs typeface="Arial" pitchFamily="34" charset="0"/>
              </a:rPr>
              <a:t>пр. 411</a:t>
            </a:r>
            <a:endParaRPr lang="ru-RU" sz="2400" b="1" dirty="0">
              <a:solidFill>
                <a:schemeClr val="accent6">
                  <a:lumMod val="50000"/>
                </a:schemeClr>
              </a:solidFill>
              <a:latin typeface="Arial" pitchFamily="34" charset="0"/>
              <a:cs typeface="Arial" pitchFamily="34" charset="0"/>
            </a:endParaRPr>
          </a:p>
        </p:txBody>
      </p:sp>
      <p:sp>
        <p:nvSpPr>
          <p:cNvPr id="4" name="Прямоугольник 3"/>
          <p:cNvSpPr>
            <a:spLocks noChangeArrowheads="1"/>
          </p:cNvSpPr>
          <p:nvPr/>
        </p:nvSpPr>
        <p:spPr bwMode="auto">
          <a:xfrm>
            <a:off x="2286000" y="0"/>
            <a:ext cx="4572000" cy="646113"/>
          </a:xfrm>
          <a:prstGeom prst="rect">
            <a:avLst/>
          </a:prstGeom>
          <a:noFill/>
          <a:ln w="9525">
            <a:noFill/>
            <a:miter lim="800000"/>
            <a:headEnd/>
            <a:tailEnd/>
          </a:ln>
        </p:spPr>
        <p:txBody>
          <a:bodyPr>
            <a:spAutoFit/>
          </a:bodyPr>
          <a:lstStyle/>
          <a:p>
            <a:r>
              <a:rPr lang="ru-RU" b="1">
                <a:latin typeface="Calibri" pitchFamily="34" charset="0"/>
                <a:ea typeface="Times New Roman" pitchFamily="18" charset="0"/>
                <a:cs typeface="Arial" charset="0"/>
              </a:rPr>
              <a:t>К какому жанру публицистического стиля речи вы отнесете этот текст?</a:t>
            </a:r>
            <a:r>
              <a:rPr lang="ru-RU" b="1" i="1">
                <a:latin typeface="Calibri" pitchFamily="34" charset="0"/>
                <a:ea typeface="Times New Roman" pitchFamily="18" charset="0"/>
                <a:cs typeface="Arial" charset="0"/>
              </a:rPr>
              <a:t> </a:t>
            </a:r>
            <a:endParaRPr lang="ru-RU" b="1">
              <a:latin typeface="Calibri" pitchFamily="34" charset="0"/>
              <a:ea typeface="Times New Roman" pitchFamily="18" charset="0"/>
              <a:cs typeface="Arial" charset="0"/>
            </a:endParaRPr>
          </a:p>
        </p:txBody>
      </p:sp>
      <p:sp>
        <p:nvSpPr>
          <p:cNvPr id="5" name="Прямоугольник 4"/>
          <p:cNvSpPr>
            <a:spLocks noChangeArrowheads="1"/>
          </p:cNvSpPr>
          <p:nvPr/>
        </p:nvSpPr>
        <p:spPr bwMode="auto">
          <a:xfrm>
            <a:off x="6000750" y="714375"/>
            <a:ext cx="2714625" cy="369888"/>
          </a:xfrm>
          <a:prstGeom prst="rect">
            <a:avLst/>
          </a:prstGeom>
          <a:noFill/>
          <a:ln w="9525">
            <a:noFill/>
            <a:miter lim="800000"/>
            <a:headEnd/>
            <a:tailEnd/>
          </a:ln>
        </p:spPr>
        <p:txBody>
          <a:bodyPr>
            <a:spAutoFit/>
          </a:bodyPr>
          <a:lstStyle/>
          <a:p>
            <a:pPr eaLnBrk="0" hangingPunct="0">
              <a:tabLst>
                <a:tab pos="447675" algn="l"/>
              </a:tabLst>
            </a:pPr>
            <a:r>
              <a:rPr lang="ru-RU" b="1" i="1">
                <a:solidFill>
                  <a:srgbClr val="984807"/>
                </a:solidFill>
                <a:latin typeface="Calibri" pitchFamily="34" charset="0"/>
                <a:cs typeface="Times New Roman" pitchFamily="18" charset="0"/>
              </a:rPr>
              <a:t>(Путевой очерк.)</a:t>
            </a:r>
            <a:endParaRPr lang="ru-RU" sz="800" b="1">
              <a:solidFill>
                <a:srgbClr val="984807"/>
              </a:solidFill>
              <a:cs typeface="Arial" charset="0"/>
            </a:endParaRPr>
          </a:p>
        </p:txBody>
      </p:sp>
      <p:sp>
        <p:nvSpPr>
          <p:cNvPr id="6" name="Прямоугольник 5"/>
          <p:cNvSpPr>
            <a:spLocks noChangeArrowheads="1"/>
          </p:cNvSpPr>
          <p:nvPr/>
        </p:nvSpPr>
        <p:spPr bwMode="auto">
          <a:xfrm>
            <a:off x="2214563" y="1071563"/>
            <a:ext cx="4310062" cy="369887"/>
          </a:xfrm>
          <a:prstGeom prst="rect">
            <a:avLst/>
          </a:prstGeom>
          <a:noFill/>
          <a:ln w="9525">
            <a:noFill/>
            <a:miter lim="800000"/>
            <a:headEnd/>
            <a:tailEnd/>
          </a:ln>
        </p:spPr>
        <p:txBody>
          <a:bodyPr>
            <a:spAutoFit/>
          </a:bodyPr>
          <a:lstStyle/>
          <a:p>
            <a:r>
              <a:rPr lang="ru-RU" b="1">
                <a:latin typeface="Calibri" pitchFamily="34" charset="0"/>
                <a:ea typeface="Times New Roman" pitchFamily="18" charset="0"/>
                <a:cs typeface="Arial" charset="0"/>
              </a:rPr>
              <a:t>Признаки какого стиля проявляются?</a:t>
            </a:r>
            <a:r>
              <a:rPr lang="ru-RU" b="1" i="1">
                <a:latin typeface="Calibri" pitchFamily="34" charset="0"/>
                <a:ea typeface="Times New Roman" pitchFamily="18" charset="0"/>
                <a:cs typeface="Arial" charset="0"/>
              </a:rPr>
              <a:t> </a:t>
            </a:r>
            <a:endParaRPr lang="ru-RU" b="1">
              <a:latin typeface="Calibri" pitchFamily="34" charset="0"/>
              <a:ea typeface="Times New Roman" pitchFamily="18" charset="0"/>
              <a:cs typeface="Arial" charset="0"/>
            </a:endParaRPr>
          </a:p>
        </p:txBody>
      </p:sp>
      <p:sp>
        <p:nvSpPr>
          <p:cNvPr id="7" name="Прямоугольник 6"/>
          <p:cNvSpPr>
            <a:spLocks noChangeArrowheads="1"/>
          </p:cNvSpPr>
          <p:nvPr/>
        </p:nvSpPr>
        <p:spPr bwMode="auto">
          <a:xfrm>
            <a:off x="6072188" y="1571625"/>
            <a:ext cx="2643187" cy="369888"/>
          </a:xfrm>
          <a:prstGeom prst="rect">
            <a:avLst/>
          </a:prstGeom>
          <a:noFill/>
          <a:ln w="9525">
            <a:noFill/>
            <a:miter lim="800000"/>
            <a:headEnd/>
            <a:tailEnd/>
          </a:ln>
        </p:spPr>
        <p:txBody>
          <a:bodyPr>
            <a:spAutoFit/>
          </a:bodyPr>
          <a:lstStyle/>
          <a:p>
            <a:r>
              <a:rPr lang="ru-RU" b="1" i="1">
                <a:solidFill>
                  <a:srgbClr val="984807"/>
                </a:solidFill>
                <a:latin typeface="Calibri" pitchFamily="34" charset="0"/>
                <a:cs typeface="Times New Roman" pitchFamily="18" charset="0"/>
              </a:rPr>
              <a:t>(Художественного.)</a:t>
            </a:r>
            <a:endParaRPr lang="ru-RU" b="1">
              <a:solidFill>
                <a:srgbClr val="984807"/>
              </a:solidFill>
              <a:latin typeface="Calibri" pitchFamily="34" charset="0"/>
            </a:endParaRPr>
          </a:p>
        </p:txBody>
      </p:sp>
      <p:sp>
        <p:nvSpPr>
          <p:cNvPr id="18434" name="Rectangle 2"/>
          <p:cNvSpPr>
            <a:spLocks noChangeArrowheads="1"/>
          </p:cNvSpPr>
          <p:nvPr/>
        </p:nvSpPr>
        <p:spPr bwMode="auto">
          <a:xfrm>
            <a:off x="2071688" y="5500688"/>
            <a:ext cx="6500812" cy="708025"/>
          </a:xfrm>
          <a:prstGeom prst="rect">
            <a:avLst/>
          </a:prstGeom>
          <a:solidFill>
            <a:srgbClr val="FFFFFF"/>
          </a:solidFill>
          <a:ln w="9525">
            <a:noFill/>
            <a:miter lim="800000"/>
            <a:headEnd/>
            <a:tailEnd/>
          </a:ln>
          <a:effectLst/>
        </p:spPr>
        <p:txBody>
          <a:bodyPr anchor="ctr">
            <a:spAutoFit/>
          </a:bodyPr>
          <a:lstStyle/>
          <a:p>
            <a:pPr eaLnBrk="0" hangingPunct="0">
              <a:tabLst>
                <a:tab pos="447675" algn="l"/>
              </a:tabLst>
              <a:defRPr/>
            </a:pPr>
            <a:r>
              <a:rPr lang="ru-RU" sz="2000" b="1" i="1" dirty="0">
                <a:solidFill>
                  <a:schemeClr val="accent6">
                    <a:lumMod val="50000"/>
                  </a:schemeClr>
                </a:solidFill>
                <a:latin typeface="Calibri" pitchFamily="34" charset="0"/>
                <a:ea typeface="Times New Roman" pitchFamily="18" charset="0"/>
                <a:cs typeface="Arial" pitchFamily="34" charset="0"/>
              </a:rPr>
              <a:t>(Тема - место семьи в обществе; основная мысль - семья - основа общества.)</a:t>
            </a:r>
            <a:endParaRPr lang="ru-RU" sz="2000" b="1" i="1" dirty="0">
              <a:solidFill>
                <a:schemeClr val="accent6">
                  <a:lumMod val="50000"/>
                </a:schemeClr>
              </a:solidFill>
              <a:latin typeface="Arial" pitchFamily="34" charset="0"/>
              <a:cs typeface="Arial" pitchFamily="34" charset="0"/>
            </a:endParaRPr>
          </a:p>
        </p:txBody>
      </p:sp>
      <p:sp>
        <p:nvSpPr>
          <p:cNvPr id="9" name="Прямоугольник 8"/>
          <p:cNvSpPr/>
          <p:nvPr/>
        </p:nvSpPr>
        <p:spPr>
          <a:xfrm>
            <a:off x="0" y="3244850"/>
            <a:ext cx="1428750" cy="460375"/>
          </a:xfrm>
          <a:prstGeom prst="rect">
            <a:avLst/>
          </a:prstGeom>
        </p:spPr>
        <p:txBody>
          <a:bodyPr>
            <a:spAutoFit/>
          </a:bodyPr>
          <a:lstStyle/>
          <a:p>
            <a:pPr>
              <a:tabLst>
                <a:tab pos="447675" algn="l"/>
              </a:tabLst>
              <a:defRPr/>
            </a:pPr>
            <a:r>
              <a:rPr lang="ru-RU" sz="2400" b="1" dirty="0">
                <a:solidFill>
                  <a:schemeClr val="accent6">
                    <a:lumMod val="50000"/>
                  </a:schemeClr>
                </a:solidFill>
                <a:latin typeface="Calibri" pitchFamily="34" charset="0"/>
                <a:ea typeface="Times New Roman" pitchFamily="18" charset="0"/>
                <a:cs typeface="Arial" pitchFamily="34" charset="0"/>
              </a:rPr>
              <a:t>У</a:t>
            </a:r>
            <a:r>
              <a:rPr lang="ru-RU" sz="2400" b="1" dirty="0" bmk="">
                <a:solidFill>
                  <a:schemeClr val="accent6">
                    <a:lumMod val="50000"/>
                  </a:schemeClr>
                </a:solidFill>
                <a:latin typeface="Calibri" pitchFamily="34" charset="0"/>
                <a:ea typeface="Times New Roman" pitchFamily="18" charset="0"/>
                <a:cs typeface="Arial" pitchFamily="34" charset="0"/>
              </a:rPr>
              <a:t>пр. 429</a:t>
            </a:r>
            <a:endParaRPr lang="ru-RU" sz="2400" b="1" dirty="0">
              <a:solidFill>
                <a:schemeClr val="accent6">
                  <a:lumMod val="50000"/>
                </a:schemeClr>
              </a:solidFill>
              <a:latin typeface="Arial" pitchFamily="34" charset="0"/>
              <a:cs typeface="Arial" pitchFamily="34" charset="0"/>
            </a:endParaRPr>
          </a:p>
        </p:txBody>
      </p:sp>
      <p:sp>
        <p:nvSpPr>
          <p:cNvPr id="10" name="Прямоугольник 9"/>
          <p:cNvSpPr>
            <a:spLocks noChangeArrowheads="1"/>
          </p:cNvSpPr>
          <p:nvPr/>
        </p:nvSpPr>
        <p:spPr bwMode="auto">
          <a:xfrm>
            <a:off x="2286000" y="3357563"/>
            <a:ext cx="5715000" cy="646112"/>
          </a:xfrm>
          <a:prstGeom prst="rect">
            <a:avLst/>
          </a:prstGeom>
          <a:noFill/>
          <a:ln w="9525">
            <a:noFill/>
            <a:miter lim="800000"/>
            <a:headEnd/>
            <a:tailEnd/>
          </a:ln>
        </p:spPr>
        <p:txBody>
          <a:bodyPr>
            <a:spAutoFit/>
          </a:bodyPr>
          <a:lstStyle/>
          <a:p>
            <a:r>
              <a:rPr lang="ru-RU" b="1">
                <a:latin typeface="Calibri" pitchFamily="34" charset="0"/>
                <a:ea typeface="Times New Roman" pitchFamily="18" charset="0"/>
                <a:cs typeface="Arial" charset="0"/>
              </a:rPr>
              <a:t>Какой социально значимый вопрос рассматривается в данном тексте?</a:t>
            </a:r>
            <a:r>
              <a:rPr lang="ru-RU" b="1" i="1">
                <a:latin typeface="Calibri" pitchFamily="34" charset="0"/>
                <a:ea typeface="Times New Roman" pitchFamily="18" charset="0"/>
                <a:cs typeface="Arial" charset="0"/>
              </a:rPr>
              <a:t> </a:t>
            </a:r>
            <a:endParaRPr lang="ru-RU" b="1">
              <a:latin typeface="Calibri" pitchFamily="34" charset="0"/>
              <a:ea typeface="Times New Roman" pitchFamily="18" charset="0"/>
              <a:cs typeface="Arial" charset="0"/>
            </a:endParaRPr>
          </a:p>
        </p:txBody>
      </p:sp>
      <p:sp>
        <p:nvSpPr>
          <p:cNvPr id="12" name="Прямоугольник 11"/>
          <p:cNvSpPr>
            <a:spLocks noChangeArrowheads="1"/>
          </p:cNvSpPr>
          <p:nvPr/>
        </p:nvSpPr>
        <p:spPr bwMode="auto">
          <a:xfrm>
            <a:off x="4572000" y="4286250"/>
            <a:ext cx="4143375" cy="369888"/>
          </a:xfrm>
          <a:prstGeom prst="rect">
            <a:avLst/>
          </a:prstGeom>
          <a:noFill/>
          <a:ln w="9525">
            <a:noFill/>
            <a:miter lim="800000"/>
            <a:headEnd/>
            <a:tailEnd/>
          </a:ln>
        </p:spPr>
        <p:txBody>
          <a:bodyPr>
            <a:spAutoFit/>
          </a:bodyPr>
          <a:lstStyle/>
          <a:p>
            <a:pPr lvl="3" eaLnBrk="0" hangingPunct="0">
              <a:tabLst>
                <a:tab pos="447675" algn="l"/>
              </a:tabLst>
            </a:pPr>
            <a:r>
              <a:rPr lang="ru-RU" b="1" i="1">
                <a:solidFill>
                  <a:srgbClr val="984807"/>
                </a:solidFill>
                <a:latin typeface="Calibri" pitchFamily="34" charset="0"/>
                <a:cs typeface="Times New Roman" pitchFamily="18" charset="0"/>
              </a:rPr>
              <a:t>(Морально-этический.)</a:t>
            </a:r>
            <a:endParaRPr lang="ru-RU" b="1">
              <a:solidFill>
                <a:srgbClr val="984807"/>
              </a:solidFill>
              <a:cs typeface="Arial" charset="0"/>
            </a:endParaRPr>
          </a:p>
        </p:txBody>
      </p:sp>
      <p:sp>
        <p:nvSpPr>
          <p:cNvPr id="13" name="Прямоугольник 12"/>
          <p:cNvSpPr>
            <a:spLocks noChangeArrowheads="1"/>
          </p:cNvSpPr>
          <p:nvPr/>
        </p:nvSpPr>
        <p:spPr bwMode="auto">
          <a:xfrm>
            <a:off x="2214563" y="4786313"/>
            <a:ext cx="4298950" cy="369887"/>
          </a:xfrm>
          <a:prstGeom prst="rect">
            <a:avLst/>
          </a:prstGeom>
          <a:noFill/>
          <a:ln w="9525">
            <a:noFill/>
            <a:miter lim="800000"/>
            <a:headEnd/>
            <a:tailEnd/>
          </a:ln>
        </p:spPr>
        <p:txBody>
          <a:bodyPr>
            <a:spAutoFit/>
          </a:bodyPr>
          <a:lstStyle/>
          <a:p>
            <a:r>
              <a:rPr lang="ru-RU" b="1">
                <a:latin typeface="Calibri" pitchFamily="34" charset="0"/>
                <a:cs typeface="Times New Roman" pitchFamily="18" charset="0"/>
              </a:rPr>
              <a:t>Определите тему и основную мысль.</a:t>
            </a:r>
            <a:r>
              <a:rPr lang="ru-RU" b="1">
                <a:latin typeface="Calibri" pitchFamily="34" charset="0"/>
                <a:ea typeface="Times New Roman" pitchFamily="18" charset="0"/>
                <a:cs typeface="Arial" charset="0"/>
              </a:rPr>
              <a:t> </a:t>
            </a:r>
            <a:endParaRPr lang="ru-RU" b="1">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6" dur="1000" fill="hold"/>
                                        <p:tgtEl>
                                          <p:spTgt spid="7"/>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8433">
                                            <p:txEl>
                                              <p:pRg st="0" end="0"/>
                                            </p:txEl>
                                          </p:spTgt>
                                        </p:tgtEl>
                                        <p:attrNameLst>
                                          <p:attrName>style.visibility</p:attrName>
                                        </p:attrNameLst>
                                      </p:cBhvr>
                                      <p:to>
                                        <p:strVal val="visible"/>
                                      </p:to>
                                    </p:set>
                                    <p:anim calcmode="lin" valueType="num">
                                      <p:cBhvr additive="base">
                                        <p:cTn id="55" dur="500" fill="hold"/>
                                        <p:tgtEl>
                                          <p:spTgt spid="18433">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843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5"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64" dur="1000" fill="hold"/>
                                        <p:tgtEl>
                                          <p:spTgt spid="9"/>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25" presetClass="entr" presetSubtype="0" fill="hold" nodeType="clickEffect">
                                  <p:stCondLst>
                                    <p:cond delay="0"/>
                                  </p:stCondLst>
                                  <p:childTnLst>
                                    <p:set>
                                      <p:cBhvr>
                                        <p:cTn id="72" dur="1" fill="hold">
                                          <p:stCondLst>
                                            <p:cond delay="0"/>
                                          </p:stCondLst>
                                        </p:cTn>
                                        <p:tgtEl>
                                          <p:spTgt spid="10">
                                            <p:txEl>
                                              <p:pRg st="0" end="0"/>
                                            </p:txEl>
                                          </p:spTgt>
                                        </p:tgtEl>
                                        <p:attrNameLst>
                                          <p:attrName>style.visibility</p:attrName>
                                        </p:attrNameLst>
                                      </p:cBhvr>
                                      <p:to>
                                        <p:strVal val="visible"/>
                                      </p:to>
                                    </p:set>
                                    <p:anim calcmode="lin" valueType="num">
                                      <p:cBhvr>
                                        <p:cTn id="73" dur="500" decel="50000" fill="hold">
                                          <p:stCondLst>
                                            <p:cond delay="0"/>
                                          </p:stCondLst>
                                        </p:cTn>
                                        <p:tgtEl>
                                          <p:spTgt spid="10">
                                            <p:txEl>
                                              <p:pRg st="0" end="0"/>
                                            </p:txEl>
                                          </p:spTgt>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10">
                                            <p:txEl>
                                              <p:pRg st="0" end="0"/>
                                            </p:txEl>
                                          </p:spTgt>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10">
                                            <p:txEl>
                                              <p:pRg st="0" end="0"/>
                                            </p:txEl>
                                          </p:spTgt>
                                        </p:tgtEl>
                                        <p:attrNameLst>
                                          <p:attrName>ppt_w</p:attrName>
                                        </p:attrNameLst>
                                      </p:cBhvr>
                                      <p:tavLst>
                                        <p:tav tm="0">
                                          <p:val>
                                            <p:strVal val="#ppt_w*.05"/>
                                          </p:val>
                                        </p:tav>
                                        <p:tav tm="100000">
                                          <p:val>
                                            <p:strVal val="#ppt_w"/>
                                          </p:val>
                                        </p:tav>
                                      </p:tavLst>
                                    </p:anim>
                                    <p:anim calcmode="lin" valueType="num">
                                      <p:cBhvr>
                                        <p:cTn id="76" dur="1000" fill="hold"/>
                                        <p:tgtEl>
                                          <p:spTgt spid="10">
                                            <p:txEl>
                                              <p:pRg st="0" end="0"/>
                                            </p:txEl>
                                          </p:spTgt>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10">
                                            <p:txEl>
                                              <p:pRg st="0" end="0"/>
                                            </p:txEl>
                                          </p:spTgt>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10">
                                            <p:txEl>
                                              <p:pRg st="0" end="0"/>
                                            </p:txEl>
                                          </p:spTgt>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10">
                                            <p:txEl>
                                              <p:pRg st="0" end="0"/>
                                            </p:txEl>
                                          </p:spTgt>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10">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5" presetClass="entr" presetSubtype="0" fill="hold" nodeType="clickEffect">
                                  <p:stCondLst>
                                    <p:cond delay="0"/>
                                  </p:stCondLst>
                                  <p:childTnLst>
                                    <p:set>
                                      <p:cBhvr>
                                        <p:cTn id="84" dur="1" fill="hold">
                                          <p:stCondLst>
                                            <p:cond delay="0"/>
                                          </p:stCondLst>
                                        </p:cTn>
                                        <p:tgtEl>
                                          <p:spTgt spid="12">
                                            <p:txEl>
                                              <p:pRg st="0" end="0"/>
                                            </p:txEl>
                                          </p:spTgt>
                                        </p:tgtEl>
                                        <p:attrNameLst>
                                          <p:attrName>style.visibility</p:attrName>
                                        </p:attrNameLst>
                                      </p:cBhvr>
                                      <p:to>
                                        <p:strVal val="visible"/>
                                      </p:to>
                                    </p:set>
                                    <p:anim calcmode="lin" valueType="num">
                                      <p:cBhvr>
                                        <p:cTn id="85" dur="500" decel="50000" fill="hold">
                                          <p:stCondLst>
                                            <p:cond delay="0"/>
                                          </p:stCondLst>
                                        </p:cTn>
                                        <p:tgtEl>
                                          <p:spTgt spid="12">
                                            <p:txEl>
                                              <p:pRg st="0" end="0"/>
                                            </p:txEl>
                                          </p:spTgt>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12">
                                            <p:txEl>
                                              <p:pRg st="0" end="0"/>
                                            </p:txEl>
                                          </p:spTgt>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12">
                                            <p:txEl>
                                              <p:pRg st="0" end="0"/>
                                            </p:txEl>
                                          </p:spTgt>
                                        </p:tgtEl>
                                        <p:attrNameLst>
                                          <p:attrName>ppt_w</p:attrName>
                                        </p:attrNameLst>
                                      </p:cBhvr>
                                      <p:tavLst>
                                        <p:tav tm="0">
                                          <p:val>
                                            <p:strVal val="#ppt_w*.05"/>
                                          </p:val>
                                        </p:tav>
                                        <p:tav tm="100000">
                                          <p:val>
                                            <p:strVal val="#ppt_w"/>
                                          </p:val>
                                        </p:tav>
                                      </p:tavLst>
                                    </p:anim>
                                    <p:anim calcmode="lin" valueType="num">
                                      <p:cBhvr>
                                        <p:cTn id="88" dur="1000" fill="hold"/>
                                        <p:tgtEl>
                                          <p:spTgt spid="12">
                                            <p:txEl>
                                              <p:pRg st="0" end="0"/>
                                            </p:txEl>
                                          </p:spTgt>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12">
                                            <p:txEl>
                                              <p:pRg st="0" end="0"/>
                                            </p:txEl>
                                          </p:spTgt>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12">
                                            <p:txEl>
                                              <p:pRg st="0" end="0"/>
                                            </p:txEl>
                                          </p:spTgt>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12">
                                            <p:txEl>
                                              <p:pRg st="0" end="0"/>
                                            </p:txEl>
                                          </p:spTgt>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12">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3">
                                            <p:txEl>
                                              <p:pRg st="0" end="0"/>
                                            </p:txEl>
                                          </p:spTgt>
                                        </p:tgtEl>
                                        <p:attrNameLst>
                                          <p:attrName>style.visibility</p:attrName>
                                        </p:attrNameLst>
                                      </p:cBhvr>
                                      <p:to>
                                        <p:strVal val="visible"/>
                                      </p:to>
                                    </p:set>
                                    <p:anim calcmode="lin" valueType="num">
                                      <p:cBhvr additive="base">
                                        <p:cTn id="9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5" presetClass="entr" presetSubtype="0" fill="hold" nodeType="clickEffect">
                                  <p:stCondLst>
                                    <p:cond delay="0"/>
                                  </p:stCondLst>
                                  <p:childTnLst>
                                    <p:set>
                                      <p:cBhvr>
                                        <p:cTn id="102" dur="1" fill="hold">
                                          <p:stCondLst>
                                            <p:cond delay="0"/>
                                          </p:stCondLst>
                                        </p:cTn>
                                        <p:tgtEl>
                                          <p:spTgt spid="18434">
                                            <p:txEl>
                                              <p:pRg st="0" end="0"/>
                                            </p:txEl>
                                          </p:spTgt>
                                        </p:tgtEl>
                                        <p:attrNameLst>
                                          <p:attrName>style.visibility</p:attrName>
                                        </p:attrNameLst>
                                      </p:cBhvr>
                                      <p:to>
                                        <p:strVal val="visible"/>
                                      </p:to>
                                    </p:set>
                                    <p:anim calcmode="lin" valueType="num">
                                      <p:cBhvr>
                                        <p:cTn id="103" dur="500" decel="50000" fill="hold">
                                          <p:stCondLst>
                                            <p:cond delay="0"/>
                                          </p:stCondLst>
                                        </p:cTn>
                                        <p:tgtEl>
                                          <p:spTgt spid="18434">
                                            <p:txEl>
                                              <p:pRg st="0" end="0"/>
                                            </p:txEl>
                                          </p:spTgt>
                                        </p:tgtEl>
                                        <p:attrNameLst>
                                          <p:attrName>style.rotation</p:attrName>
                                        </p:attrNameLst>
                                      </p:cBhvr>
                                      <p:tavLst>
                                        <p:tav tm="0">
                                          <p:val>
                                            <p:fltVal val="-90"/>
                                          </p:val>
                                        </p:tav>
                                        <p:tav tm="100000">
                                          <p:val>
                                            <p:fltVal val="0"/>
                                          </p:val>
                                        </p:tav>
                                      </p:tavLst>
                                    </p:anim>
                                    <p:anim calcmode="lin" valueType="num">
                                      <p:cBhvr>
                                        <p:cTn id="104" dur="500" decel="50000" fill="hold">
                                          <p:stCondLst>
                                            <p:cond delay="0"/>
                                          </p:stCondLst>
                                        </p:cTn>
                                        <p:tgtEl>
                                          <p:spTgt spid="18434">
                                            <p:txEl>
                                              <p:pRg st="0" end="0"/>
                                            </p:txEl>
                                          </p:spTgt>
                                        </p:tgtEl>
                                        <p:attrNameLst>
                                          <p:attrName>ppt_w</p:attrName>
                                        </p:attrNameLst>
                                      </p:cBhvr>
                                      <p:tavLst>
                                        <p:tav tm="0">
                                          <p:val>
                                            <p:strVal val="#ppt_w"/>
                                          </p:val>
                                        </p:tav>
                                        <p:tav tm="100000">
                                          <p:val>
                                            <p:strVal val="#ppt_w*.05"/>
                                          </p:val>
                                        </p:tav>
                                      </p:tavLst>
                                    </p:anim>
                                    <p:anim calcmode="lin" valueType="num">
                                      <p:cBhvr>
                                        <p:cTn id="105" dur="500" accel="50000" fill="hold">
                                          <p:stCondLst>
                                            <p:cond delay="500"/>
                                          </p:stCondLst>
                                        </p:cTn>
                                        <p:tgtEl>
                                          <p:spTgt spid="18434">
                                            <p:txEl>
                                              <p:pRg st="0" end="0"/>
                                            </p:txEl>
                                          </p:spTgt>
                                        </p:tgtEl>
                                        <p:attrNameLst>
                                          <p:attrName>ppt_w</p:attrName>
                                        </p:attrNameLst>
                                      </p:cBhvr>
                                      <p:tavLst>
                                        <p:tav tm="0">
                                          <p:val>
                                            <p:strVal val="#ppt_w*.05"/>
                                          </p:val>
                                        </p:tav>
                                        <p:tav tm="100000">
                                          <p:val>
                                            <p:strVal val="#ppt_w"/>
                                          </p:val>
                                        </p:tav>
                                      </p:tavLst>
                                    </p:anim>
                                    <p:anim calcmode="lin" valueType="num">
                                      <p:cBhvr>
                                        <p:cTn id="106" dur="1000" fill="hold"/>
                                        <p:tgtEl>
                                          <p:spTgt spid="18434">
                                            <p:txEl>
                                              <p:pRg st="0" end="0"/>
                                            </p:txEl>
                                          </p:spTgt>
                                        </p:tgtEl>
                                        <p:attrNameLst>
                                          <p:attrName>ppt_h</p:attrName>
                                        </p:attrNameLst>
                                      </p:cBhvr>
                                      <p:tavLst>
                                        <p:tav tm="0">
                                          <p:val>
                                            <p:strVal val="#ppt_h"/>
                                          </p:val>
                                        </p:tav>
                                        <p:tav tm="100000">
                                          <p:val>
                                            <p:strVal val="#ppt_h"/>
                                          </p:val>
                                        </p:tav>
                                      </p:tavLst>
                                    </p:anim>
                                    <p:anim calcmode="lin" valueType="num">
                                      <p:cBhvr>
                                        <p:cTn id="107" dur="500" decel="50000" fill="hold">
                                          <p:stCondLst>
                                            <p:cond delay="0"/>
                                          </p:stCondLst>
                                        </p:cTn>
                                        <p:tgtEl>
                                          <p:spTgt spid="18434">
                                            <p:txEl>
                                              <p:pRg st="0" end="0"/>
                                            </p:txEl>
                                          </p:spTgt>
                                        </p:tgtEl>
                                        <p:attrNameLst>
                                          <p:attrName>ppt_x</p:attrName>
                                        </p:attrNameLst>
                                      </p:cBhvr>
                                      <p:tavLst>
                                        <p:tav tm="0">
                                          <p:val>
                                            <p:strVal val="#ppt_x+.4"/>
                                          </p:val>
                                        </p:tav>
                                        <p:tav tm="100000">
                                          <p:val>
                                            <p:strVal val="#ppt_x"/>
                                          </p:val>
                                        </p:tav>
                                      </p:tavLst>
                                    </p:anim>
                                    <p:anim calcmode="lin" valueType="num">
                                      <p:cBhvr>
                                        <p:cTn id="108" dur="500" decel="50000" fill="hold">
                                          <p:stCondLst>
                                            <p:cond delay="0"/>
                                          </p:stCondLst>
                                        </p:cTn>
                                        <p:tgtEl>
                                          <p:spTgt spid="18434">
                                            <p:txEl>
                                              <p:pRg st="0" end="0"/>
                                            </p:txEl>
                                          </p:spTgt>
                                        </p:tgtEl>
                                        <p:attrNameLst>
                                          <p:attrName>ppt_y</p:attrName>
                                        </p:attrNameLst>
                                      </p:cBhvr>
                                      <p:tavLst>
                                        <p:tav tm="0">
                                          <p:val>
                                            <p:strVal val="#ppt_y-.2"/>
                                          </p:val>
                                        </p:tav>
                                        <p:tav tm="100000">
                                          <p:val>
                                            <p:strVal val="#ppt_y+.1"/>
                                          </p:val>
                                        </p:tav>
                                      </p:tavLst>
                                    </p:anim>
                                    <p:anim calcmode="lin" valueType="num">
                                      <p:cBhvr>
                                        <p:cTn id="109" dur="500" accel="50000" fill="hold">
                                          <p:stCondLst>
                                            <p:cond delay="500"/>
                                          </p:stCondLst>
                                        </p:cTn>
                                        <p:tgtEl>
                                          <p:spTgt spid="18434">
                                            <p:txEl>
                                              <p:pRg st="0" end="0"/>
                                            </p:txEl>
                                          </p:spTgt>
                                        </p:tgtEl>
                                        <p:attrNameLst>
                                          <p:attrName>ppt_y</p:attrName>
                                        </p:attrNameLst>
                                      </p:cBhvr>
                                      <p:tavLst>
                                        <p:tav tm="0">
                                          <p:val>
                                            <p:strVal val="#ppt_y+.1"/>
                                          </p:val>
                                        </p:tav>
                                        <p:tav tm="100000">
                                          <p:val>
                                            <p:strVal val="#ppt_y"/>
                                          </p:val>
                                        </p:tav>
                                      </p:tavLst>
                                    </p:anim>
                                    <p:animEffect transition="in" filter="fade">
                                      <p:cBhvr>
                                        <p:cTn id="110" dur="1000" decel="50000">
                                          <p:stCondLst>
                                            <p:cond delay="0"/>
                                          </p:stCondLst>
                                        </p:cTn>
                                        <p:tgtEl>
                                          <p:spTgt spid="184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643313" y="2500313"/>
            <a:ext cx="4500562" cy="4400550"/>
          </a:xfrm>
          <a:prstGeom prst="rect">
            <a:avLst/>
          </a:prstGeom>
          <a:solidFill>
            <a:srgbClr val="FFFFFF"/>
          </a:solidFill>
          <a:ln w="9525">
            <a:noFill/>
            <a:miter lim="800000"/>
            <a:headEnd/>
            <a:tailEnd/>
          </a:ln>
          <a:effectLst/>
        </p:spPr>
        <p:txBody>
          <a:bodyPr anchor="ctr">
            <a:spAutoFit/>
          </a:bodyPr>
          <a:lstStyle/>
          <a:p>
            <a:pPr eaLnBrk="0" hangingPunct="0">
              <a:tabLst>
                <a:tab pos="447675" algn="l"/>
              </a:tabLst>
              <a:defRPr/>
            </a:pPr>
            <a:r>
              <a:rPr lang="ru-RU" sz="1100" i="1" dirty="0">
                <a:latin typeface="Calibri" pitchFamily="34" charset="0"/>
                <a:ea typeface="Times New Roman" pitchFamily="18" charset="0"/>
                <a:cs typeface="Times New Roman" pitchFamily="18" charset="0"/>
              </a:rPr>
              <a:t> </a:t>
            </a:r>
            <a:r>
              <a:rPr lang="ru-RU" sz="2800" b="1" dirty="0">
                <a:solidFill>
                  <a:schemeClr val="accent6">
                    <a:lumMod val="50000"/>
                  </a:schemeClr>
                </a:solidFill>
                <a:latin typeface="Calibri" pitchFamily="34" charset="0"/>
                <a:ea typeface="Times New Roman" pitchFamily="18" charset="0"/>
                <a:cs typeface="Arial" pitchFamily="34" charset="0"/>
              </a:rPr>
              <a:t>(Описание внешности героя; рассказ о его деле, профессии, творчестве; отдельные факты биографии; описание осо­бенностей характера героя его речи; эпизод (или несколько эпизодов, раскрывающих в герое главное.)</a:t>
            </a:r>
            <a:endParaRPr lang="ru-RU" sz="2800" b="1" dirty="0">
              <a:solidFill>
                <a:schemeClr val="accent6">
                  <a:lumMod val="50000"/>
                </a:schemeClr>
              </a:solidFill>
              <a:latin typeface="Arial" pitchFamily="34" charset="0"/>
              <a:cs typeface="Arial" pitchFamily="34" charset="0"/>
            </a:endParaRPr>
          </a:p>
        </p:txBody>
      </p:sp>
      <p:sp>
        <p:nvSpPr>
          <p:cNvPr id="3" name="Прямоугольник 2"/>
          <p:cNvSpPr/>
          <p:nvPr/>
        </p:nvSpPr>
        <p:spPr>
          <a:xfrm>
            <a:off x="357188" y="142875"/>
            <a:ext cx="1214437" cy="400050"/>
          </a:xfrm>
          <a:prstGeom prst="rect">
            <a:avLst/>
          </a:prstGeom>
        </p:spPr>
        <p:txBody>
          <a:bodyPr>
            <a:spAutoFit/>
          </a:bodyPr>
          <a:lstStyle/>
          <a:p>
            <a:pPr>
              <a:tabLst>
                <a:tab pos="447675" algn="l"/>
              </a:tabLst>
              <a:defRPr/>
            </a:pPr>
            <a:r>
              <a:rPr lang="ru-RU" sz="2000" b="1" dirty="0">
                <a:solidFill>
                  <a:schemeClr val="accent6">
                    <a:lumMod val="50000"/>
                  </a:schemeClr>
                </a:solidFill>
                <a:latin typeface="Calibri" pitchFamily="34" charset="0"/>
                <a:ea typeface="Times New Roman" pitchFamily="18" charset="0"/>
                <a:cs typeface="Arial" pitchFamily="34" charset="0"/>
              </a:rPr>
              <a:t>Упр. 416</a:t>
            </a:r>
            <a:endParaRPr lang="ru-RU" sz="2000" b="1" dirty="0">
              <a:solidFill>
                <a:schemeClr val="accent6">
                  <a:lumMod val="50000"/>
                </a:schemeClr>
              </a:solidFill>
              <a:latin typeface="Arial" pitchFamily="34" charset="0"/>
              <a:cs typeface="Arial" pitchFamily="34" charset="0"/>
            </a:endParaRPr>
          </a:p>
        </p:txBody>
      </p:sp>
      <p:sp>
        <p:nvSpPr>
          <p:cNvPr id="4" name="Прямоугольник 3"/>
          <p:cNvSpPr>
            <a:spLocks noChangeArrowheads="1"/>
          </p:cNvSpPr>
          <p:nvPr/>
        </p:nvSpPr>
        <p:spPr bwMode="auto">
          <a:xfrm>
            <a:off x="2286000" y="0"/>
            <a:ext cx="6858000" cy="646113"/>
          </a:xfrm>
          <a:prstGeom prst="rect">
            <a:avLst/>
          </a:prstGeom>
          <a:noFill/>
          <a:ln w="9525">
            <a:noFill/>
            <a:miter lim="800000"/>
            <a:headEnd/>
            <a:tailEnd/>
          </a:ln>
        </p:spPr>
        <p:txBody>
          <a:bodyPr>
            <a:spAutoFit/>
          </a:bodyPr>
          <a:lstStyle/>
          <a:p>
            <a:pPr eaLnBrk="0" hangingPunct="0">
              <a:tabLst>
                <a:tab pos="447675" algn="l"/>
              </a:tabLst>
            </a:pPr>
            <a:r>
              <a:rPr lang="ru-RU" b="1">
                <a:latin typeface="Calibri" pitchFamily="34" charset="0"/>
                <a:ea typeface="Times New Roman" pitchFamily="18" charset="0"/>
                <a:cs typeface="Arial" charset="0"/>
              </a:rPr>
              <a:t>Что вы узнали из очерка о русском писателе, мастере устного рассказа Ираклии Андроникове?</a:t>
            </a:r>
            <a:endParaRPr lang="ru-RU" sz="800" b="1">
              <a:ea typeface="Times New Roman" pitchFamily="18" charset="0"/>
              <a:cs typeface="Arial" charset="0"/>
            </a:endParaRPr>
          </a:p>
        </p:txBody>
      </p:sp>
      <p:sp>
        <p:nvSpPr>
          <p:cNvPr id="5" name="Прямоугольник 4"/>
          <p:cNvSpPr/>
          <p:nvPr/>
        </p:nvSpPr>
        <p:spPr>
          <a:xfrm>
            <a:off x="2371725" y="1000125"/>
            <a:ext cx="4400550" cy="369888"/>
          </a:xfrm>
          <a:prstGeom prst="rect">
            <a:avLst/>
          </a:prstGeom>
        </p:spPr>
        <p:txBody>
          <a:bodyPr>
            <a:spAutoFit/>
          </a:bodyPr>
          <a:lstStyle/>
          <a:p>
            <a:pPr eaLnBrk="0" hangingPunct="0">
              <a:tabLst>
                <a:tab pos="447675" algn="l"/>
              </a:tabLst>
              <a:defRPr/>
            </a:pPr>
            <a:r>
              <a:rPr lang="ru-RU" b="1" dirty="0">
                <a:solidFill>
                  <a:schemeClr val="accent6">
                    <a:lumMod val="50000"/>
                  </a:schemeClr>
                </a:solidFill>
                <a:latin typeface="Calibri" pitchFamily="34" charset="0"/>
                <a:ea typeface="Times New Roman" pitchFamily="18" charset="0"/>
                <a:cs typeface="Arial" pitchFamily="34" charset="0"/>
              </a:rPr>
              <a:t>Каким вы представляете этого человека?</a:t>
            </a:r>
            <a:endParaRPr lang="ru-RU" sz="800" b="1" dirty="0">
              <a:solidFill>
                <a:schemeClr val="accent6">
                  <a:lumMod val="50000"/>
                </a:schemeClr>
              </a:solidFill>
              <a:latin typeface="Arial" pitchFamily="34" charset="0"/>
              <a:cs typeface="Arial" pitchFamily="34" charset="0"/>
            </a:endParaRPr>
          </a:p>
        </p:txBody>
      </p:sp>
      <p:sp>
        <p:nvSpPr>
          <p:cNvPr id="6" name="Прямоугольник 5"/>
          <p:cNvSpPr>
            <a:spLocks noChangeArrowheads="1"/>
          </p:cNvSpPr>
          <p:nvPr/>
        </p:nvSpPr>
        <p:spPr bwMode="auto">
          <a:xfrm>
            <a:off x="2286000" y="1500188"/>
            <a:ext cx="4572000" cy="646112"/>
          </a:xfrm>
          <a:prstGeom prst="rect">
            <a:avLst/>
          </a:prstGeom>
          <a:noFill/>
          <a:ln w="9525">
            <a:noFill/>
            <a:miter lim="800000"/>
            <a:headEnd/>
            <a:tailEnd/>
          </a:ln>
        </p:spPr>
        <p:txBody>
          <a:bodyPr>
            <a:spAutoFit/>
          </a:bodyPr>
          <a:lstStyle/>
          <a:p>
            <a:r>
              <a:rPr lang="ru-RU" b="1">
                <a:latin typeface="Calibri" pitchFamily="34" charset="0"/>
                <a:cs typeface="Times New Roman" pitchFamily="18" charset="0"/>
              </a:rPr>
              <a:t>Как вы думаете, из каких основных частей создается очерк?</a:t>
            </a:r>
            <a:endParaRPr lang="ru-RU" b="1">
              <a:latin typeface="Calibri" pitchFamily="34" charset="0"/>
            </a:endParaRPr>
          </a:p>
        </p:txBody>
      </p:sp>
      <p:pic>
        <p:nvPicPr>
          <p:cNvPr id="20482" name="Picture 2"/>
          <p:cNvPicPr>
            <a:picLocks noChangeAspect="1" noChangeArrowheads="1"/>
          </p:cNvPicPr>
          <p:nvPr/>
        </p:nvPicPr>
        <p:blipFill>
          <a:blip r:embed="rId2"/>
          <a:srcRect/>
          <a:stretch>
            <a:fillRect/>
          </a:stretch>
        </p:blipFill>
        <p:spPr bwMode="auto">
          <a:xfrm>
            <a:off x="0" y="2428875"/>
            <a:ext cx="2857500" cy="3429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nodeType="clickEffect">
                                  <p:stCondLst>
                                    <p:cond delay="0"/>
                                  </p:stCondLst>
                                  <p:childTnLst>
                                    <p:set>
                                      <p:cBhvr>
                                        <p:cTn id="12" dur="1" fill="hold">
                                          <p:stCondLst>
                                            <p:cond delay="0"/>
                                          </p:stCondLst>
                                        </p:cTn>
                                        <p:tgtEl>
                                          <p:spTgt spid="20482"/>
                                        </p:tgtEl>
                                        <p:attrNameLst>
                                          <p:attrName>style.visibility</p:attrName>
                                        </p:attrNameLst>
                                      </p:cBhvr>
                                      <p:to>
                                        <p:strVal val="visible"/>
                                      </p:to>
                                    </p:set>
                                    <p:anim calcmode="lin" valueType="num">
                                      <p:cBhvr>
                                        <p:cTn id="13" dur="500" decel="50000" fill="hold">
                                          <p:stCondLst>
                                            <p:cond delay="0"/>
                                          </p:stCondLst>
                                        </p:cTn>
                                        <p:tgtEl>
                                          <p:spTgt spid="20482"/>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20482"/>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20482"/>
                                        </p:tgtEl>
                                        <p:attrNameLst>
                                          <p:attrName>ppt_w</p:attrName>
                                        </p:attrNameLst>
                                      </p:cBhvr>
                                      <p:tavLst>
                                        <p:tav tm="0">
                                          <p:val>
                                            <p:strVal val="#ppt_w*.05"/>
                                          </p:val>
                                        </p:tav>
                                        <p:tav tm="100000">
                                          <p:val>
                                            <p:strVal val="#ppt_w"/>
                                          </p:val>
                                        </p:tav>
                                      </p:tavLst>
                                    </p:anim>
                                    <p:anim calcmode="lin" valueType="num">
                                      <p:cBhvr>
                                        <p:cTn id="16" dur="1000" fill="hold"/>
                                        <p:tgtEl>
                                          <p:spTgt spid="20482"/>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20482"/>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20482"/>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20482"/>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20482"/>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4" dur="1000" fill="hold"/>
                                        <p:tgtEl>
                                          <p:spTgt spid="5"/>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5" presetClass="entr" presetSubtype="0" fill="hold" grpId="0" nodeType="clickEffect">
                                  <p:stCondLst>
                                    <p:cond delay="0"/>
                                  </p:stCondLst>
                                  <p:childTnLst>
                                    <p:set>
                                      <p:cBhvr>
                                        <p:cTn id="48" dur="1" fill="hold">
                                          <p:stCondLst>
                                            <p:cond delay="0"/>
                                          </p:stCondLst>
                                        </p:cTn>
                                        <p:tgtEl>
                                          <p:spTgt spid="20481"/>
                                        </p:tgtEl>
                                        <p:attrNameLst>
                                          <p:attrName>style.visibility</p:attrName>
                                        </p:attrNameLst>
                                      </p:cBhvr>
                                      <p:to>
                                        <p:strVal val="visible"/>
                                      </p:to>
                                    </p:set>
                                    <p:anim calcmode="lin" valueType="num">
                                      <p:cBhvr>
                                        <p:cTn id="49" dur="500" decel="50000" fill="hold">
                                          <p:stCondLst>
                                            <p:cond delay="0"/>
                                          </p:stCondLst>
                                        </p:cTn>
                                        <p:tgtEl>
                                          <p:spTgt spid="20481"/>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20481"/>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20481"/>
                                        </p:tgtEl>
                                        <p:attrNameLst>
                                          <p:attrName>ppt_w</p:attrName>
                                        </p:attrNameLst>
                                      </p:cBhvr>
                                      <p:tavLst>
                                        <p:tav tm="0">
                                          <p:val>
                                            <p:strVal val="#ppt_w*.05"/>
                                          </p:val>
                                        </p:tav>
                                        <p:tav tm="100000">
                                          <p:val>
                                            <p:strVal val="#ppt_w"/>
                                          </p:val>
                                        </p:tav>
                                      </p:tavLst>
                                    </p:anim>
                                    <p:anim calcmode="lin" valueType="num">
                                      <p:cBhvr>
                                        <p:cTn id="52" dur="1000" fill="hold"/>
                                        <p:tgtEl>
                                          <p:spTgt spid="20481"/>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20481"/>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20481"/>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20481"/>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2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animBg="1"/>
      <p:bldP spid="3" grpId="0"/>
      <p:bldP spid="4"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1000125"/>
            <a:ext cx="7286625" cy="2246313"/>
          </a:xfrm>
          <a:prstGeom prst="rect">
            <a:avLst/>
          </a:prstGeom>
          <a:solidFill>
            <a:srgbClr val="FFFFFF"/>
          </a:solidFill>
          <a:ln w="9525">
            <a:noFill/>
            <a:miter lim="800000"/>
            <a:headEnd/>
            <a:tailEnd/>
          </a:ln>
        </p:spPr>
        <p:txBody>
          <a:bodyPr anchor="ctr">
            <a:spAutoFit/>
          </a:bodyPr>
          <a:lstStyle/>
          <a:p>
            <a:r>
              <a:rPr lang="ru-RU" sz="2000" b="1" i="1">
                <a:solidFill>
                  <a:schemeClr val="tx2"/>
                </a:solidFill>
                <a:latin typeface="Calibri" pitchFamily="34" charset="0"/>
                <a:ea typeface="Times New Roman" pitchFamily="18" charset="0"/>
                <a:cs typeface="Arial" charset="0"/>
              </a:rPr>
              <a:t>В качестве начала очерка может быть использовано описание внешности героя, описание места действия, описание среды. Зачин может быть и повествовательным, если автор решил начать очерк с какого-либо эпизода, ярко характеризующего личность героя. Все зависит не только от писательской манеры, но и от тех задач, которые автор решает в своем очерке.</a:t>
            </a:r>
            <a:endParaRPr lang="ru-RU" sz="2000" b="1" i="1">
              <a:solidFill>
                <a:schemeClr val="tx2"/>
              </a:solidFill>
              <a:ea typeface="Times New Roman" pitchFamily="18" charset="0"/>
              <a:cs typeface="Arial" charset="0"/>
            </a:endParaRPr>
          </a:p>
        </p:txBody>
      </p:sp>
      <p:sp>
        <p:nvSpPr>
          <p:cNvPr id="3" name="Прямоугольник 2"/>
          <p:cNvSpPr>
            <a:spLocks noChangeArrowheads="1"/>
          </p:cNvSpPr>
          <p:nvPr/>
        </p:nvSpPr>
        <p:spPr bwMode="auto">
          <a:xfrm>
            <a:off x="2776538" y="285750"/>
            <a:ext cx="3590925" cy="708025"/>
          </a:xfrm>
          <a:prstGeom prst="rect">
            <a:avLst/>
          </a:prstGeom>
          <a:noFill/>
          <a:ln w="9525">
            <a:noFill/>
            <a:miter lim="800000"/>
            <a:headEnd/>
            <a:tailEnd/>
          </a:ln>
        </p:spPr>
        <p:txBody>
          <a:bodyPr>
            <a:spAutoFit/>
          </a:bodyPr>
          <a:lstStyle/>
          <a:p>
            <a:r>
              <a:rPr lang="ru-RU" sz="2000" b="1" i="1">
                <a:solidFill>
                  <a:srgbClr val="984807"/>
                </a:solidFill>
                <a:latin typeface="Calibri" pitchFamily="34" charset="0"/>
                <a:cs typeface="Times New Roman" pitchFamily="18" charset="0"/>
              </a:rPr>
              <a:t>Как начать портретный очерк?</a:t>
            </a:r>
            <a:r>
              <a:rPr lang="ru-RU" sz="2000" b="1">
                <a:solidFill>
                  <a:srgbClr val="984807"/>
                </a:solidFill>
                <a:latin typeface="Calibri" pitchFamily="34" charset="0"/>
                <a:ea typeface="Times New Roman" pitchFamily="18" charset="0"/>
                <a:cs typeface="Arial" charset="0"/>
              </a:rPr>
              <a:t> </a:t>
            </a:r>
            <a:endParaRPr lang="ru-RU" sz="2000" b="1">
              <a:solidFill>
                <a:srgbClr val="984807"/>
              </a:solidFill>
              <a:latin typeface="Calibri" pitchFamily="34" charset="0"/>
            </a:endParaRPr>
          </a:p>
        </p:txBody>
      </p:sp>
      <p:sp>
        <p:nvSpPr>
          <p:cNvPr id="21506" name="Rectangle 2"/>
          <p:cNvSpPr>
            <a:spLocks noChangeArrowheads="1"/>
          </p:cNvSpPr>
          <p:nvPr/>
        </p:nvSpPr>
        <p:spPr bwMode="auto">
          <a:xfrm>
            <a:off x="0" y="4500563"/>
            <a:ext cx="8572500" cy="2032000"/>
          </a:xfrm>
          <a:prstGeom prst="rect">
            <a:avLst/>
          </a:prstGeom>
          <a:solidFill>
            <a:srgbClr val="FFFFFF"/>
          </a:solidFill>
          <a:ln w="9525">
            <a:noFill/>
            <a:miter lim="800000"/>
            <a:headEnd/>
            <a:tailEnd/>
          </a:ln>
        </p:spPr>
        <p:txBody>
          <a:bodyPr anchor="ctr">
            <a:spAutoFit/>
          </a:bodyPr>
          <a:lstStyle/>
          <a:p>
            <a:pPr>
              <a:tabLst>
                <a:tab pos="450850" algn="l"/>
              </a:tabLst>
            </a:pPr>
            <a:r>
              <a:rPr lang="ru-RU" b="1" i="1">
                <a:solidFill>
                  <a:schemeClr val="tx2"/>
                </a:solidFill>
                <a:latin typeface="Calibri" pitchFamily="34" charset="0"/>
                <a:ea typeface="Times New Roman" pitchFamily="18" charset="0"/>
                <a:cs typeface="Arial" charset="0"/>
              </a:rPr>
              <a:t>Очерк - это жанровая форма, в которой двигателем сюжетного развития, главным организующим материал фактором выступает авторское «я», образ автора (отношение его к действительности, к предмету изображения).</a:t>
            </a:r>
            <a:endParaRPr lang="ru-RU" b="1" i="1">
              <a:solidFill>
                <a:schemeClr val="tx2"/>
              </a:solidFill>
              <a:ea typeface="Times New Roman" pitchFamily="18" charset="0"/>
              <a:cs typeface="Arial" charset="0"/>
            </a:endParaRPr>
          </a:p>
          <a:p>
            <a:pPr eaLnBrk="0" hangingPunct="0">
              <a:tabLst>
                <a:tab pos="450850" algn="l"/>
              </a:tabLst>
            </a:pPr>
            <a:r>
              <a:rPr lang="ru-RU" b="1" i="1">
                <a:solidFill>
                  <a:schemeClr val="tx2"/>
                </a:solidFill>
                <a:latin typeface="Calibri" pitchFamily="34" charset="0"/>
                <a:ea typeface="Times New Roman" pitchFamily="18" charset="0"/>
                <a:cs typeface="Arial" charset="0"/>
              </a:rPr>
              <a:t>Очерки могут быть более или менее сдержанными, строгими по степени самовыражения, по тону (это зависит от индивидуального вкуса и манеры), но обязательной чертой жанра остается тесная связь изложения с авторским «я».</a:t>
            </a:r>
            <a:endParaRPr lang="ru-RU" b="1" i="1">
              <a:solidFill>
                <a:schemeClr val="tx2"/>
              </a:solidFill>
              <a:ea typeface="Times New Roman" pitchFamily="18" charset="0"/>
              <a:cs typeface="Arial" charset="0"/>
            </a:endParaRPr>
          </a:p>
        </p:txBody>
      </p:sp>
      <p:sp>
        <p:nvSpPr>
          <p:cNvPr id="5" name="Прямоугольник 4"/>
          <p:cNvSpPr>
            <a:spLocks noChangeArrowheads="1"/>
          </p:cNvSpPr>
          <p:nvPr/>
        </p:nvSpPr>
        <p:spPr bwMode="auto">
          <a:xfrm>
            <a:off x="1571625" y="3429000"/>
            <a:ext cx="5286375" cy="708025"/>
          </a:xfrm>
          <a:prstGeom prst="rect">
            <a:avLst/>
          </a:prstGeom>
          <a:noFill/>
          <a:ln w="9525">
            <a:noFill/>
            <a:miter lim="800000"/>
            <a:headEnd/>
            <a:tailEnd/>
          </a:ln>
        </p:spPr>
        <p:txBody>
          <a:bodyPr>
            <a:spAutoFit/>
          </a:bodyPr>
          <a:lstStyle/>
          <a:p>
            <a:r>
              <a:rPr lang="ru-RU" sz="2000" b="1" i="1">
                <a:solidFill>
                  <a:srgbClr val="984807"/>
                </a:solidFill>
                <a:latin typeface="Calibri" pitchFamily="34" charset="0"/>
                <a:cs typeface="Times New Roman" pitchFamily="18" charset="0"/>
              </a:rPr>
              <a:t>Как вы думаете, каково место авторской позиции в портретном очерке?</a:t>
            </a:r>
            <a:r>
              <a:rPr lang="ru-RU" sz="2000" b="1">
                <a:solidFill>
                  <a:srgbClr val="984807"/>
                </a:solidFill>
                <a:latin typeface="Calibri" pitchFamily="34" charset="0"/>
                <a:ea typeface="Times New Roman" pitchFamily="18" charset="0"/>
                <a:cs typeface="Arial" charset="0"/>
              </a:rPr>
              <a:t> </a:t>
            </a:r>
            <a:endParaRPr lang="ru-RU" sz="2000" b="1">
              <a:solidFill>
                <a:srgbClr val="984807"/>
              </a:solidFill>
              <a:latin typeface="Calibri" pitchFamily="34" charset="0"/>
            </a:endParaRPr>
          </a:p>
        </p:txBody>
      </p:sp>
      <p:pic>
        <p:nvPicPr>
          <p:cNvPr id="21507" name="Picture 3"/>
          <p:cNvPicPr>
            <a:picLocks noChangeAspect="1" noChangeArrowheads="1"/>
          </p:cNvPicPr>
          <p:nvPr/>
        </p:nvPicPr>
        <p:blipFill>
          <a:blip r:embed="rId2"/>
          <a:srcRect/>
          <a:stretch>
            <a:fillRect/>
          </a:stretch>
        </p:blipFill>
        <p:spPr bwMode="auto">
          <a:xfrm>
            <a:off x="7429500" y="0"/>
            <a:ext cx="1714500" cy="29289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ppt_x"/>
                                          </p:val>
                                        </p:tav>
                                        <p:tav tm="100000">
                                          <p:val>
                                            <p:strVal val="#ppt_x"/>
                                          </p:val>
                                        </p:tav>
                                      </p:tavLst>
                                    </p:anim>
                                    <p:anim calcmode="lin" valueType="num">
                                      <p:cBhvr additive="base">
                                        <p:cTn id="8" dur="500" fill="hold"/>
                                        <p:tgtEl>
                                          <p:spTgt spid="2150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21505"/>
                                        </p:tgtEl>
                                        <p:attrNameLst>
                                          <p:attrName>style.visibility</p:attrName>
                                        </p:attrNameLst>
                                      </p:cBhvr>
                                      <p:to>
                                        <p:strVal val="visible"/>
                                      </p:to>
                                    </p:set>
                                    <p:anim calcmode="lin" valueType="num">
                                      <p:cBhvr>
                                        <p:cTn id="19" dur="500" decel="50000" fill="hold">
                                          <p:stCondLst>
                                            <p:cond delay="0"/>
                                          </p:stCondLst>
                                        </p:cTn>
                                        <p:tgtEl>
                                          <p:spTgt spid="21505"/>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21505"/>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21505"/>
                                        </p:tgtEl>
                                        <p:attrNameLst>
                                          <p:attrName>ppt_w</p:attrName>
                                        </p:attrNameLst>
                                      </p:cBhvr>
                                      <p:tavLst>
                                        <p:tav tm="0">
                                          <p:val>
                                            <p:strVal val="#ppt_w*.05"/>
                                          </p:val>
                                        </p:tav>
                                        <p:tav tm="100000">
                                          <p:val>
                                            <p:strVal val="#ppt_w"/>
                                          </p:val>
                                        </p:tav>
                                      </p:tavLst>
                                    </p:anim>
                                    <p:anim calcmode="lin" valueType="num">
                                      <p:cBhvr>
                                        <p:cTn id="22" dur="1000" fill="hold"/>
                                        <p:tgtEl>
                                          <p:spTgt spid="21505"/>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21505"/>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21505"/>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21505"/>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21505"/>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nodeType="clickEffect">
                                  <p:stCondLst>
                                    <p:cond delay="0"/>
                                  </p:stCondLst>
                                  <p:childTnLst>
                                    <p:set>
                                      <p:cBhvr>
                                        <p:cTn id="36" dur="1" fill="hold">
                                          <p:stCondLst>
                                            <p:cond delay="0"/>
                                          </p:stCondLst>
                                        </p:cTn>
                                        <p:tgtEl>
                                          <p:spTgt spid="21506">
                                            <p:txEl>
                                              <p:pRg st="1" end="1"/>
                                            </p:txEl>
                                          </p:spTgt>
                                        </p:tgtEl>
                                        <p:attrNameLst>
                                          <p:attrName>style.visibility</p:attrName>
                                        </p:attrNameLst>
                                      </p:cBhvr>
                                      <p:to>
                                        <p:strVal val="visible"/>
                                      </p:to>
                                    </p:set>
                                    <p:anim calcmode="lin" valueType="num">
                                      <p:cBhvr>
                                        <p:cTn id="37" dur="500" decel="50000" fill="hold">
                                          <p:stCondLst>
                                            <p:cond delay="0"/>
                                          </p:stCondLst>
                                        </p:cTn>
                                        <p:tgtEl>
                                          <p:spTgt spid="21506">
                                            <p:txEl>
                                              <p:pRg st="1" end="1"/>
                                            </p:txEl>
                                          </p:spTgt>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1506">
                                            <p:txEl>
                                              <p:pRg st="1" end="1"/>
                                            </p:txEl>
                                          </p:spTgt>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1506">
                                            <p:txEl>
                                              <p:pRg st="1" end="1"/>
                                            </p:txEl>
                                          </p:spTgt>
                                        </p:tgtEl>
                                        <p:attrNameLst>
                                          <p:attrName>ppt_w</p:attrName>
                                        </p:attrNameLst>
                                      </p:cBhvr>
                                      <p:tavLst>
                                        <p:tav tm="0">
                                          <p:val>
                                            <p:strVal val="#ppt_w*.05"/>
                                          </p:val>
                                        </p:tav>
                                        <p:tav tm="100000">
                                          <p:val>
                                            <p:strVal val="#ppt_w"/>
                                          </p:val>
                                        </p:tav>
                                      </p:tavLst>
                                    </p:anim>
                                    <p:anim calcmode="lin" valueType="num">
                                      <p:cBhvr>
                                        <p:cTn id="40" dur="1000" fill="hold"/>
                                        <p:tgtEl>
                                          <p:spTgt spid="21506">
                                            <p:txEl>
                                              <p:pRg st="1" end="1"/>
                                            </p:txEl>
                                          </p:spTgt>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1506">
                                            <p:txEl>
                                              <p:pRg st="1" end="1"/>
                                            </p:txEl>
                                          </p:spTgt>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1506">
                                            <p:txEl>
                                              <p:pRg st="1" end="1"/>
                                            </p:txEl>
                                          </p:spTgt>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1506">
                                            <p:txEl>
                                              <p:pRg st="1" end="1"/>
                                            </p:txEl>
                                          </p:spTgt>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150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animBg="1"/>
      <p:bldP spid="3"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1000125" y="3500438"/>
            <a:ext cx="7429500" cy="923925"/>
          </a:xfrm>
          <a:prstGeom prst="rect">
            <a:avLst/>
          </a:prstGeom>
          <a:noFill/>
          <a:ln w="9525">
            <a:noFill/>
            <a:miter lim="800000"/>
            <a:headEnd/>
            <a:tailEnd/>
          </a:ln>
        </p:spPr>
        <p:txBody>
          <a:bodyPr>
            <a:spAutoFit/>
          </a:bodyPr>
          <a:lstStyle/>
          <a:p>
            <a:r>
              <a:rPr lang="ru-RU" b="1" i="1">
                <a:solidFill>
                  <a:srgbClr val="7030A0"/>
                </a:solidFill>
                <a:latin typeface="Calibri" pitchFamily="34" charset="0"/>
              </a:rPr>
              <a:t>Карточка 2</a:t>
            </a:r>
          </a:p>
          <a:p>
            <a:r>
              <a:rPr lang="ru-RU" b="1" i="1">
                <a:solidFill>
                  <a:srgbClr val="7030A0"/>
                </a:solidFill>
                <a:latin typeface="Calibri" pitchFamily="34" charset="0"/>
              </a:rPr>
              <a:t>Каким вы представляете себе человека Древней Руси, имея в виду наиболее типичные, характерные его черты?</a:t>
            </a:r>
          </a:p>
        </p:txBody>
      </p:sp>
      <p:sp>
        <p:nvSpPr>
          <p:cNvPr id="3" name="Прямоугольник 2"/>
          <p:cNvSpPr>
            <a:spLocks noChangeArrowheads="1"/>
          </p:cNvSpPr>
          <p:nvPr/>
        </p:nvSpPr>
        <p:spPr bwMode="auto">
          <a:xfrm>
            <a:off x="1000125" y="0"/>
            <a:ext cx="6858000" cy="708025"/>
          </a:xfrm>
          <a:prstGeom prst="rect">
            <a:avLst/>
          </a:prstGeom>
          <a:noFill/>
          <a:ln w="9525">
            <a:noFill/>
            <a:miter lim="800000"/>
            <a:headEnd/>
            <a:tailEnd/>
          </a:ln>
        </p:spPr>
        <p:txBody>
          <a:bodyPr>
            <a:spAutoFit/>
          </a:bodyPr>
          <a:lstStyle/>
          <a:p>
            <a:r>
              <a:rPr lang="ru-RU" sz="2000" b="1">
                <a:solidFill>
                  <a:srgbClr val="FF0000"/>
                </a:solidFill>
                <a:latin typeface="Calibri" pitchFamily="34" charset="0"/>
              </a:rPr>
              <a:t>Напишите начало очерка о человеке, которого вы хорошо знаете. </a:t>
            </a:r>
          </a:p>
        </p:txBody>
      </p:sp>
      <p:sp>
        <p:nvSpPr>
          <p:cNvPr id="4" name="Прямоугольник 3"/>
          <p:cNvSpPr>
            <a:spLocks noChangeArrowheads="1"/>
          </p:cNvSpPr>
          <p:nvPr/>
        </p:nvSpPr>
        <p:spPr bwMode="auto">
          <a:xfrm>
            <a:off x="1428750" y="857250"/>
            <a:ext cx="5429250" cy="646113"/>
          </a:xfrm>
          <a:prstGeom prst="rect">
            <a:avLst/>
          </a:prstGeom>
          <a:noFill/>
          <a:ln w="9525">
            <a:noFill/>
            <a:miter lim="800000"/>
            <a:headEnd/>
            <a:tailEnd/>
          </a:ln>
        </p:spPr>
        <p:txBody>
          <a:bodyPr>
            <a:spAutoFit/>
          </a:bodyPr>
          <a:lstStyle/>
          <a:p>
            <a:r>
              <a:rPr lang="ru-RU" b="1" i="1">
                <a:latin typeface="Calibri" pitchFamily="34" charset="0"/>
              </a:rPr>
              <a:t>С чего вы начнете? Индивидуальная работа</a:t>
            </a:r>
          </a:p>
          <a:p>
            <a:r>
              <a:rPr lang="ru-RU" b="1" i="1">
                <a:latin typeface="Calibri" pitchFamily="34" charset="0"/>
              </a:rPr>
              <a:t>Упр. 419, 420, 421,422.</a:t>
            </a:r>
          </a:p>
        </p:txBody>
      </p:sp>
      <p:sp>
        <p:nvSpPr>
          <p:cNvPr id="5" name="Прямоугольник 4"/>
          <p:cNvSpPr>
            <a:spLocks noChangeArrowheads="1"/>
          </p:cNvSpPr>
          <p:nvPr/>
        </p:nvSpPr>
        <p:spPr bwMode="auto">
          <a:xfrm>
            <a:off x="857250" y="1857375"/>
            <a:ext cx="7715250" cy="1200150"/>
          </a:xfrm>
          <a:prstGeom prst="rect">
            <a:avLst/>
          </a:prstGeom>
          <a:noFill/>
          <a:ln w="9525">
            <a:noFill/>
            <a:miter lim="800000"/>
            <a:headEnd/>
            <a:tailEnd/>
          </a:ln>
        </p:spPr>
        <p:txBody>
          <a:bodyPr>
            <a:spAutoFit/>
          </a:bodyPr>
          <a:lstStyle/>
          <a:p>
            <a:r>
              <a:rPr lang="ru-RU" b="1" i="1">
                <a:solidFill>
                  <a:srgbClr val="7030A0"/>
                </a:solidFill>
                <a:latin typeface="Calibri" pitchFamily="34" charset="0"/>
              </a:rPr>
              <a:t>Карточка 1</a:t>
            </a:r>
          </a:p>
          <a:p>
            <a:r>
              <a:rPr lang="ru-RU" b="1" i="1">
                <a:solidFill>
                  <a:srgbClr val="7030A0"/>
                </a:solidFill>
                <a:latin typeface="Calibri" pitchFamily="34" charset="0"/>
              </a:rPr>
              <a:t>Подобрать и записать прилагательные, характеризующие телосложение человека, его фигуру, осанку, походку, лицо, взгляд, волосы, руки.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6" dur="1000" fill="hold"/>
                                        <p:tgtEl>
                                          <p:spTgt spid="4"/>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40" dur="1000" fill="hold"/>
                                        <p:tgtEl>
                                          <p:spTgt spid="2"/>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1571625" y="4572000"/>
            <a:ext cx="5286375" cy="369888"/>
          </a:xfrm>
          <a:prstGeom prst="rect">
            <a:avLst/>
          </a:prstGeom>
          <a:noFill/>
          <a:ln w="9525">
            <a:noFill/>
            <a:miter lim="800000"/>
            <a:headEnd/>
            <a:tailEnd/>
          </a:ln>
        </p:spPr>
        <p:txBody>
          <a:bodyPr>
            <a:spAutoFit/>
          </a:bodyPr>
          <a:lstStyle/>
          <a:p>
            <a:r>
              <a:rPr lang="ru-RU" b="1">
                <a:latin typeface="Calibri" pitchFamily="34" charset="0"/>
              </a:rPr>
              <a:t>Каково место авторской позиции в очерке?</a:t>
            </a:r>
          </a:p>
        </p:txBody>
      </p:sp>
      <p:sp>
        <p:nvSpPr>
          <p:cNvPr id="3" name="TextBox 2"/>
          <p:cNvSpPr txBox="1">
            <a:spLocks noChangeArrowheads="1"/>
          </p:cNvSpPr>
          <p:nvPr/>
        </p:nvSpPr>
        <p:spPr bwMode="auto">
          <a:xfrm>
            <a:off x="2714625" y="142875"/>
            <a:ext cx="2143125" cy="584200"/>
          </a:xfrm>
          <a:prstGeom prst="rect">
            <a:avLst/>
          </a:prstGeom>
          <a:noFill/>
          <a:ln w="9525">
            <a:noFill/>
            <a:miter lim="800000"/>
            <a:headEnd/>
            <a:tailEnd/>
          </a:ln>
        </p:spPr>
        <p:txBody>
          <a:bodyPr>
            <a:spAutoFit/>
          </a:bodyPr>
          <a:lstStyle/>
          <a:p>
            <a:r>
              <a:rPr lang="ru-RU" sz="3200" b="1">
                <a:solidFill>
                  <a:srgbClr val="7030A0"/>
                </a:solidFill>
                <a:latin typeface="Calibri" pitchFamily="34" charset="0"/>
              </a:rPr>
              <a:t>Повторим</a:t>
            </a:r>
          </a:p>
        </p:txBody>
      </p:sp>
      <p:sp>
        <p:nvSpPr>
          <p:cNvPr id="4" name="Прямоугольник 3"/>
          <p:cNvSpPr>
            <a:spLocks noChangeArrowheads="1"/>
          </p:cNvSpPr>
          <p:nvPr/>
        </p:nvSpPr>
        <p:spPr bwMode="auto">
          <a:xfrm>
            <a:off x="1428750" y="857250"/>
            <a:ext cx="5429250" cy="369888"/>
          </a:xfrm>
          <a:prstGeom prst="rect">
            <a:avLst/>
          </a:prstGeom>
          <a:noFill/>
          <a:ln w="9525">
            <a:noFill/>
            <a:miter lim="800000"/>
            <a:headEnd/>
            <a:tailEnd/>
          </a:ln>
        </p:spPr>
        <p:txBody>
          <a:bodyPr>
            <a:spAutoFit/>
          </a:bodyPr>
          <a:lstStyle/>
          <a:p>
            <a:r>
              <a:rPr lang="ru-RU" b="1">
                <a:latin typeface="Calibri" pitchFamily="34" charset="0"/>
              </a:rPr>
              <a:t>Какие жанры публицистического стиля вы знаете?</a:t>
            </a:r>
          </a:p>
        </p:txBody>
      </p:sp>
      <p:sp>
        <p:nvSpPr>
          <p:cNvPr id="5" name="Прямоугольник 4"/>
          <p:cNvSpPr>
            <a:spLocks noChangeArrowheads="1"/>
          </p:cNvSpPr>
          <p:nvPr/>
        </p:nvSpPr>
        <p:spPr bwMode="auto">
          <a:xfrm>
            <a:off x="1500188" y="1500188"/>
            <a:ext cx="3997325" cy="369887"/>
          </a:xfrm>
          <a:prstGeom prst="rect">
            <a:avLst/>
          </a:prstGeom>
          <a:noFill/>
          <a:ln w="9525">
            <a:noFill/>
            <a:miter lim="800000"/>
            <a:headEnd/>
            <a:tailEnd/>
          </a:ln>
        </p:spPr>
        <p:txBody>
          <a:bodyPr>
            <a:spAutoFit/>
          </a:bodyPr>
          <a:lstStyle/>
          <a:p>
            <a:r>
              <a:rPr lang="ru-RU" b="1">
                <a:latin typeface="Calibri" pitchFamily="34" charset="0"/>
              </a:rPr>
              <a:t>Что такое очерк?</a:t>
            </a:r>
          </a:p>
        </p:txBody>
      </p:sp>
      <p:sp>
        <p:nvSpPr>
          <p:cNvPr id="6" name="Прямоугольник 5"/>
          <p:cNvSpPr>
            <a:spLocks noChangeArrowheads="1"/>
          </p:cNvSpPr>
          <p:nvPr/>
        </p:nvSpPr>
        <p:spPr bwMode="auto">
          <a:xfrm>
            <a:off x="1500188" y="2071688"/>
            <a:ext cx="5197475" cy="369887"/>
          </a:xfrm>
          <a:prstGeom prst="rect">
            <a:avLst/>
          </a:prstGeom>
          <a:noFill/>
          <a:ln w="9525">
            <a:noFill/>
            <a:miter lim="800000"/>
            <a:headEnd/>
            <a:tailEnd/>
          </a:ln>
        </p:spPr>
        <p:txBody>
          <a:bodyPr>
            <a:spAutoFit/>
          </a:bodyPr>
          <a:lstStyle/>
          <a:p>
            <a:r>
              <a:rPr lang="ru-RU" b="1">
                <a:latin typeface="Calibri" pitchFamily="34" charset="0"/>
              </a:rPr>
              <a:t>В чем особенность проблемного очерка?</a:t>
            </a:r>
          </a:p>
        </p:txBody>
      </p:sp>
      <p:sp>
        <p:nvSpPr>
          <p:cNvPr id="7" name="Прямоугольник 6"/>
          <p:cNvSpPr>
            <a:spLocks noChangeArrowheads="1"/>
          </p:cNvSpPr>
          <p:nvPr/>
        </p:nvSpPr>
        <p:spPr bwMode="auto">
          <a:xfrm>
            <a:off x="1500188" y="2643188"/>
            <a:ext cx="5357812" cy="369887"/>
          </a:xfrm>
          <a:prstGeom prst="rect">
            <a:avLst/>
          </a:prstGeom>
          <a:noFill/>
          <a:ln w="9525">
            <a:noFill/>
            <a:miter lim="800000"/>
            <a:headEnd/>
            <a:tailEnd/>
          </a:ln>
        </p:spPr>
        <p:txBody>
          <a:bodyPr>
            <a:spAutoFit/>
          </a:bodyPr>
          <a:lstStyle/>
          <a:p>
            <a:r>
              <a:rPr lang="ru-RU" b="1">
                <a:latin typeface="Calibri" pitchFamily="34" charset="0"/>
              </a:rPr>
              <a:t>По какому типу речи строится проблемный очерк?</a:t>
            </a:r>
          </a:p>
        </p:txBody>
      </p:sp>
      <p:sp>
        <p:nvSpPr>
          <p:cNvPr id="8" name="Прямоугольник 7"/>
          <p:cNvSpPr>
            <a:spLocks noChangeArrowheads="1"/>
          </p:cNvSpPr>
          <p:nvPr/>
        </p:nvSpPr>
        <p:spPr bwMode="auto">
          <a:xfrm>
            <a:off x="1500188" y="3105150"/>
            <a:ext cx="5357812" cy="369888"/>
          </a:xfrm>
          <a:prstGeom prst="rect">
            <a:avLst/>
          </a:prstGeom>
          <a:noFill/>
          <a:ln w="9525">
            <a:noFill/>
            <a:miter lim="800000"/>
            <a:headEnd/>
            <a:tailEnd/>
          </a:ln>
        </p:spPr>
        <p:txBody>
          <a:bodyPr>
            <a:spAutoFit/>
          </a:bodyPr>
          <a:lstStyle/>
          <a:p>
            <a:r>
              <a:rPr lang="ru-RU" b="1">
                <a:latin typeface="Calibri" pitchFamily="34" charset="0"/>
              </a:rPr>
              <a:t>Что такое путевой очерк? Приведите примеры.</a:t>
            </a:r>
          </a:p>
        </p:txBody>
      </p:sp>
      <p:sp>
        <p:nvSpPr>
          <p:cNvPr id="9" name="Прямоугольник 8"/>
          <p:cNvSpPr>
            <a:spLocks noChangeArrowheads="1"/>
          </p:cNvSpPr>
          <p:nvPr/>
        </p:nvSpPr>
        <p:spPr bwMode="auto">
          <a:xfrm>
            <a:off x="1500188" y="3571875"/>
            <a:ext cx="5357812" cy="646113"/>
          </a:xfrm>
          <a:prstGeom prst="rect">
            <a:avLst/>
          </a:prstGeom>
          <a:noFill/>
          <a:ln w="9525">
            <a:noFill/>
            <a:miter lim="800000"/>
            <a:headEnd/>
            <a:tailEnd/>
          </a:ln>
        </p:spPr>
        <p:txBody>
          <a:bodyPr>
            <a:spAutoFit/>
          </a:bodyPr>
          <a:lstStyle/>
          <a:p>
            <a:r>
              <a:rPr lang="ru-RU" b="1">
                <a:latin typeface="Calibri" pitchFamily="34" charset="0"/>
              </a:rPr>
              <a:t>В чем отличие портретного очерка от портретной характеристики в художественном произведении?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6" dur="1000" fill="hold"/>
                                        <p:tgtEl>
                                          <p:spTgt spid="4"/>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40" dur="1000" fill="hold"/>
                                        <p:tgtEl>
                                          <p:spTgt spid="6"/>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25"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52" dur="1000" fill="hold"/>
                                        <p:tgtEl>
                                          <p:spTgt spid="7"/>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7"/>
                                        </p:tgtEl>
                                      </p:cBhvr>
                                    </p:animEffect>
                                  </p:childTnLst>
                                </p:cTn>
                              </p:par>
                            </p:childTnLst>
                          </p:cTn>
                        </p:par>
                      </p:childTnLst>
                    </p:cTn>
                  </p:par>
                  <p:par>
                    <p:cTn id="57" fill="hold">
                      <p:stCondLst>
                        <p:cond delay="indefinite"/>
                      </p:stCondLst>
                      <p:childTnLst>
                        <p:par>
                          <p:cTn id="58" fill="hold">
                            <p:stCondLst>
                              <p:cond delay="0"/>
                            </p:stCondLst>
                            <p:childTnLst>
                              <p:par>
                                <p:cTn id="59" presetID="25" presetClass="entr" presetSubtype="0"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64" dur="1000" fill="hold"/>
                                        <p:tgtEl>
                                          <p:spTgt spid="8"/>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8"/>
                                        </p:tgtEl>
                                      </p:cBhvr>
                                    </p:animEffect>
                                  </p:childTnLst>
                                </p:cTn>
                              </p:par>
                            </p:childTnLst>
                          </p:cTn>
                        </p:par>
                      </p:childTnLst>
                    </p:cTn>
                  </p:par>
                  <p:par>
                    <p:cTn id="69" fill="hold">
                      <p:stCondLst>
                        <p:cond delay="indefinite"/>
                      </p:stCondLst>
                      <p:childTnLst>
                        <p:par>
                          <p:cTn id="70" fill="hold">
                            <p:stCondLst>
                              <p:cond delay="0"/>
                            </p:stCondLst>
                            <p:childTnLst>
                              <p:par>
                                <p:cTn id="71" presetID="25" presetClass="entr" presetSubtype="0"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76" dur="1000" fill="hold"/>
                                        <p:tgtEl>
                                          <p:spTgt spid="9"/>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5" presetClass="entr" presetSubtype="0" fill="hold" grpId="0" nodeType="clickEffect">
                                  <p:stCondLst>
                                    <p:cond delay="0"/>
                                  </p:stCondLst>
                                  <p:childTnLst>
                                    <p:set>
                                      <p:cBhvr>
                                        <p:cTn id="84" dur="1" fill="hold">
                                          <p:stCondLst>
                                            <p:cond delay="0"/>
                                          </p:stCondLst>
                                        </p:cTn>
                                        <p:tgtEl>
                                          <p:spTgt spid="2"/>
                                        </p:tgtEl>
                                        <p:attrNameLst>
                                          <p:attrName>style.visibility</p:attrName>
                                        </p:attrNameLst>
                                      </p:cBhvr>
                                      <p:to>
                                        <p:strVal val="visible"/>
                                      </p:to>
                                    </p:set>
                                    <p:anim calcmode="lin" valueType="num">
                                      <p:cBhvr>
                                        <p:cTn id="85"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88" dur="1000" fill="hold"/>
                                        <p:tgtEl>
                                          <p:spTgt spid="2"/>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1214438" y="1357313"/>
            <a:ext cx="6858000" cy="2528887"/>
          </a:xfrm>
          <a:prstGeom prst="rect">
            <a:avLst/>
          </a:prstGeom>
          <a:noFill/>
          <a:ln w="9525">
            <a:noFill/>
            <a:miter lim="800000"/>
            <a:headEnd/>
            <a:tailEnd/>
          </a:ln>
        </p:spPr>
        <p:txBody>
          <a:bodyPr>
            <a:spAutoFit/>
          </a:bodyPr>
          <a:lstStyle/>
          <a:p>
            <a:r>
              <a:rPr lang="ru-RU" sz="3200" b="1" i="1" u="sng">
                <a:solidFill>
                  <a:srgbClr val="FF0000"/>
                </a:solidFill>
                <a:latin typeface="Calibri" pitchFamily="34" charset="0"/>
              </a:rPr>
              <a:t>Домашнее задание</a:t>
            </a:r>
          </a:p>
          <a:p>
            <a:r>
              <a:rPr lang="ru-RU" sz="3200" b="1" i="1">
                <a:solidFill>
                  <a:srgbClr val="7030A0"/>
                </a:solidFill>
                <a:latin typeface="Calibri" pitchFamily="34" charset="0"/>
              </a:rPr>
              <a:t>Собрать материал для очерка о своем товарище, друге или взрослом, уже работающем человеке (упр. 425).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decel="50000" fill="hold">
                                          <p:stCondLst>
                                            <p:cond delay="0"/>
                                          </p:stCondLst>
                                        </p:cTn>
                                        <p:tgtEl>
                                          <p:spTgt spid="2">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2">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p:cTn id="19" dur="500" decel="50000" fill="hold">
                                          <p:stCondLst>
                                            <p:cond delay="0"/>
                                          </p:stCondLst>
                                        </p:cTn>
                                        <p:tgtEl>
                                          <p:spTgt spid="2">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2">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2">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2">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2">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2">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2">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1982</Words>
  <Application>Microsoft Office PowerPoint</Application>
  <PresentationFormat>Экран (4:3)</PresentationFormat>
  <Paragraphs>113</Paragraphs>
  <Slides>30</Slides>
  <Notes>0</Notes>
  <HiddenSlides>0</HiddenSlides>
  <MMClips>0</MMClips>
  <ScaleCrop>false</ScaleCrop>
  <HeadingPairs>
    <vt:vector size="6" baseType="variant">
      <vt:variant>
        <vt:lpstr>Использованные шрифты</vt:lpstr>
      </vt:variant>
      <vt:variant>
        <vt:i4>5</vt:i4>
      </vt:variant>
      <vt:variant>
        <vt:lpstr>Шаблон оформления</vt:lpstr>
      </vt:variant>
      <vt:variant>
        <vt:i4>1</vt:i4>
      </vt:variant>
      <vt:variant>
        <vt:lpstr>Заголовки слайдов</vt:lpstr>
      </vt:variant>
      <vt:variant>
        <vt:i4>30</vt:i4>
      </vt:variant>
    </vt:vector>
  </HeadingPairs>
  <TitlesOfParts>
    <vt:vector size="36" baseType="lpstr">
      <vt:lpstr>Arial</vt:lpstr>
      <vt:lpstr>Calibri</vt:lpstr>
      <vt:lpstr>Times New Roman</vt:lpstr>
      <vt:lpstr>Arial Unicode MS</vt:lpstr>
      <vt:lpstr>Century Schoolbook</vt:lpstr>
      <vt:lpstr>Тема Office</vt:lpstr>
      <vt:lpstr>Жанры публицистического стиля.  </vt:lpstr>
      <vt:lpstr>Слайд 2</vt:lpstr>
      <vt:lpstr>ЖАНР</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24</cp:revision>
  <dcterms:created xsi:type="dcterms:W3CDTF">2012-12-04T09:58:11Z</dcterms:created>
  <dcterms:modified xsi:type="dcterms:W3CDTF">2005-01-01T02:37:55Z</dcterms:modified>
</cp:coreProperties>
</file>